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57" r:id="rId2"/>
    <p:sldId id="301" r:id="rId3"/>
    <p:sldId id="256" r:id="rId4"/>
    <p:sldId id="342" r:id="rId5"/>
    <p:sldId id="302" r:id="rId6"/>
    <p:sldId id="292" r:id="rId7"/>
    <p:sldId id="262" r:id="rId8"/>
    <p:sldId id="269" r:id="rId9"/>
    <p:sldId id="306" r:id="rId10"/>
    <p:sldId id="5094" r:id="rId11"/>
    <p:sldId id="307" r:id="rId12"/>
    <p:sldId id="315" r:id="rId13"/>
    <p:sldId id="308" r:id="rId14"/>
    <p:sldId id="309" r:id="rId15"/>
    <p:sldId id="310" r:id="rId16"/>
    <p:sldId id="311" r:id="rId17"/>
    <p:sldId id="312" r:id="rId18"/>
    <p:sldId id="313" r:id="rId19"/>
    <p:sldId id="5118" r:id="rId20"/>
    <p:sldId id="5097" r:id="rId21"/>
    <p:sldId id="5095" r:id="rId22"/>
    <p:sldId id="5096" r:id="rId23"/>
    <p:sldId id="5098" r:id="rId24"/>
    <p:sldId id="5107" r:id="rId25"/>
    <p:sldId id="5099" r:id="rId26"/>
    <p:sldId id="5100" r:id="rId27"/>
    <p:sldId id="5101" r:id="rId28"/>
    <p:sldId id="5102" r:id="rId29"/>
    <p:sldId id="5103" r:id="rId30"/>
    <p:sldId id="5104" r:id="rId31"/>
    <p:sldId id="5105" r:id="rId32"/>
    <p:sldId id="5106" r:id="rId33"/>
    <p:sldId id="5108" r:id="rId34"/>
    <p:sldId id="5109" r:id="rId35"/>
    <p:sldId id="5110" r:id="rId36"/>
    <p:sldId id="5111" r:id="rId37"/>
    <p:sldId id="5112" r:id="rId38"/>
    <p:sldId id="5116" r:id="rId39"/>
    <p:sldId id="5117" r:id="rId40"/>
    <p:sldId id="5113" r:id="rId41"/>
    <p:sldId id="260" r:id="rId42"/>
    <p:sldId id="264" r:id="rId43"/>
    <p:sldId id="287" r:id="rId44"/>
    <p:sldId id="5114" r:id="rId45"/>
    <p:sldId id="274" r:id="rId46"/>
    <p:sldId id="5115"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C2E116-2AA2-4CD1-8167-AA7F8FC09D6D}" type="datetimeFigureOut">
              <a:rPr lang="en-GB" smtClean="0"/>
              <a:t>26/09/2020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CCED6E-C3DD-4424-BBB7-562D6C6D0077}" type="slidenum">
              <a:rPr lang="en-GB" smtClean="0"/>
              <a:t>‹#›</a:t>
            </a:fld>
            <a:endParaRPr lang="en-GB"/>
          </a:p>
        </p:txBody>
      </p:sp>
    </p:spTree>
    <p:extLst>
      <p:ext uri="{BB962C8B-B14F-4D97-AF65-F5344CB8AC3E}">
        <p14:creationId xmlns:p14="http://schemas.microsoft.com/office/powerpoint/2010/main" val="4192148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93F43B2C-9045-4840-9865-25A0AF0C4CE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A25AFC-4722-4FD1-8AA4-F21D424DA3A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8915" name="Rectangle 2">
            <a:extLst>
              <a:ext uri="{FF2B5EF4-FFF2-40B4-BE49-F238E27FC236}">
                <a16:creationId xmlns:a16="http://schemas.microsoft.com/office/drawing/2014/main" id="{0C356B51-0ABE-4D97-A900-C4865209D32D}"/>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B3CD0E00-C7CB-4821-92A2-D9C0A7A49E2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Bar model can</a:t>
            </a:r>
            <a:r>
              <a:rPr lang="en-GB" baseline="0" dirty="0"/>
              <a:t> be both a concrete and pictorial representation of a problem. </a:t>
            </a:r>
          </a:p>
          <a:p>
            <a:r>
              <a:rPr lang="en-GB" baseline="0" dirty="0"/>
              <a:t>We use </a:t>
            </a:r>
            <a:r>
              <a:rPr lang="en-GB" baseline="0" dirty="0" err="1"/>
              <a:t>numicon</a:t>
            </a:r>
            <a:r>
              <a:rPr lang="en-GB" baseline="0" dirty="0"/>
              <a:t> rods for the concrete representations (you will hear about an example using this resource soon) </a:t>
            </a:r>
          </a:p>
          <a:p>
            <a:endParaRPr lang="en-GB" baseline="0" dirty="0"/>
          </a:p>
          <a:p>
            <a:r>
              <a:rPr lang="en-GB" baseline="0" dirty="0"/>
              <a:t>In the model shown ‘a’ represents any number which is the whole amount. Therefore ‘b’ and ‘c’ represent numbers / the parts that together are the same amount as ‘a’. </a:t>
            </a:r>
          </a:p>
          <a:p>
            <a:endParaRPr lang="en-GB" baseline="0" dirty="0"/>
          </a:p>
        </p:txBody>
      </p:sp>
      <p:sp>
        <p:nvSpPr>
          <p:cNvPr id="4" name="Slide Number Placeholder 3"/>
          <p:cNvSpPr>
            <a:spLocks noGrp="1"/>
          </p:cNvSpPr>
          <p:nvPr>
            <p:ph type="sldNum" sz="quarter" idx="10"/>
          </p:nvPr>
        </p:nvSpPr>
        <p:spPr/>
        <p:txBody>
          <a:bodyPr/>
          <a:lstStyle/>
          <a:p>
            <a:fld id="{41E95A1D-D7C5-4EBA-8EAF-198D11AE403B}" type="slidenum">
              <a:rPr lang="en-GB" smtClean="0"/>
              <a:t>41</a:t>
            </a:fld>
            <a:endParaRPr lang="en-GB"/>
          </a:p>
        </p:txBody>
      </p:sp>
    </p:spTree>
    <p:extLst>
      <p:ext uri="{BB962C8B-B14F-4D97-AF65-F5344CB8AC3E}">
        <p14:creationId xmlns:p14="http://schemas.microsoft.com/office/powerpoint/2010/main" val="2526967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children are given a word problem they need to identify what they know and what they don’t know out of the whole and the parts. </a:t>
            </a:r>
          </a:p>
          <a:p>
            <a:endParaRPr lang="en-GB" dirty="0"/>
          </a:p>
          <a:p>
            <a:r>
              <a:rPr lang="en-GB" dirty="0"/>
              <a:t>In the addition example, I have 6 red pencils and 4 yellow</a:t>
            </a:r>
            <a:r>
              <a:rPr lang="en-GB" baseline="0" dirty="0"/>
              <a:t> pencils, how many do I have? </a:t>
            </a:r>
          </a:p>
          <a:p>
            <a:r>
              <a:rPr lang="en-GB" baseline="0" dirty="0"/>
              <a:t>The children can use their </a:t>
            </a:r>
            <a:r>
              <a:rPr lang="en-GB" baseline="0" dirty="0" err="1"/>
              <a:t>numicon</a:t>
            </a:r>
            <a:r>
              <a:rPr lang="en-GB" baseline="0" dirty="0"/>
              <a:t> rods or draw a picture to help them understand what operation is required for this problem. </a:t>
            </a:r>
          </a:p>
          <a:p>
            <a:endParaRPr lang="en-GB" baseline="0" dirty="0"/>
          </a:p>
          <a:p>
            <a:r>
              <a:rPr lang="en-GB" baseline="0" dirty="0"/>
              <a:t>They will see that they have two parts and  need to identify the total number of pencils by putting the parts together. </a:t>
            </a:r>
          </a:p>
          <a:p>
            <a:endParaRPr lang="en-GB" baseline="0" dirty="0"/>
          </a:p>
          <a:p>
            <a:r>
              <a:rPr lang="en-GB" baseline="0" dirty="0"/>
              <a:t>You will have the opportunity to hear how else bar model can be used later and also during the maths lessons on Monday. </a:t>
            </a:r>
            <a:endParaRPr lang="en-GB" dirty="0"/>
          </a:p>
        </p:txBody>
      </p:sp>
      <p:sp>
        <p:nvSpPr>
          <p:cNvPr id="4" name="Slide Number Placeholder 3"/>
          <p:cNvSpPr>
            <a:spLocks noGrp="1"/>
          </p:cNvSpPr>
          <p:nvPr>
            <p:ph type="sldNum" sz="quarter" idx="10"/>
          </p:nvPr>
        </p:nvSpPr>
        <p:spPr/>
        <p:txBody>
          <a:bodyPr/>
          <a:lstStyle/>
          <a:p>
            <a:fld id="{41E95A1D-D7C5-4EBA-8EAF-198D11AE403B}" type="slidenum">
              <a:rPr lang="en-GB" smtClean="0"/>
              <a:t>42</a:t>
            </a:fld>
            <a:endParaRPr lang="en-GB"/>
          </a:p>
        </p:txBody>
      </p:sp>
    </p:spTree>
    <p:extLst>
      <p:ext uri="{BB962C8B-B14F-4D97-AF65-F5344CB8AC3E}">
        <p14:creationId xmlns:p14="http://schemas.microsoft.com/office/powerpoint/2010/main" val="1320641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725A3EEA-7A9B-489D-A14A-13E8A0186C04}"/>
              </a:ext>
            </a:extLst>
          </p:cNvPr>
          <p:cNvSpPr>
            <a:spLocks noGrp="1" noRot="1" noChangeAspect="1" noTextEdit="1"/>
          </p:cNvSpPr>
          <p:nvPr>
            <p:ph type="sldImg"/>
          </p:nvPr>
        </p:nvSpPr>
        <p:spPr>
          <a:ln/>
        </p:spPr>
      </p:sp>
      <p:sp>
        <p:nvSpPr>
          <p:cNvPr id="39939" name="Notes Placeholder 2">
            <a:extLst>
              <a:ext uri="{FF2B5EF4-FFF2-40B4-BE49-F238E27FC236}">
                <a16:creationId xmlns:a16="http://schemas.microsoft.com/office/drawing/2014/main" id="{82237CF1-AED1-4C79-84AB-71D97E054B1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
        <p:nvSpPr>
          <p:cNvPr id="39940" name="Slide Number Placeholder 3">
            <a:extLst>
              <a:ext uri="{FF2B5EF4-FFF2-40B4-BE49-F238E27FC236}">
                <a16:creationId xmlns:a16="http://schemas.microsoft.com/office/drawing/2014/main" id="{13873C5F-4E36-4BAE-9EF3-5093234FB7E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BD9EFA4-4D19-4A65-9C2C-B2AA2BE78BE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8316747D-337D-42C4-AF66-D19A11878679}"/>
              </a:ext>
            </a:extLst>
          </p:cNvPr>
          <p:cNvSpPr>
            <a:spLocks noGrp="1" noRot="1" noChangeAspect="1" noTextEdit="1"/>
          </p:cNvSpPr>
          <p:nvPr>
            <p:ph type="sldImg"/>
          </p:nvPr>
        </p:nvSpPr>
        <p:spPr>
          <a:ln/>
        </p:spPr>
      </p:sp>
      <p:sp>
        <p:nvSpPr>
          <p:cNvPr id="41987" name="Notes Placeholder 2">
            <a:extLst>
              <a:ext uri="{FF2B5EF4-FFF2-40B4-BE49-F238E27FC236}">
                <a16:creationId xmlns:a16="http://schemas.microsoft.com/office/drawing/2014/main" id="{0A02CDA1-3CE8-4ACC-B352-023BF82814A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anose="020B0604020202020204" pitchFamily="34" charset="0"/>
            </a:endParaRPr>
          </a:p>
        </p:txBody>
      </p:sp>
      <p:sp>
        <p:nvSpPr>
          <p:cNvPr id="41988" name="Slide Number Placeholder 3">
            <a:extLst>
              <a:ext uri="{FF2B5EF4-FFF2-40B4-BE49-F238E27FC236}">
                <a16:creationId xmlns:a16="http://schemas.microsoft.com/office/drawing/2014/main" id="{458FE45F-112A-4187-AD05-D3CF4FB2A43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DA35C318-04E5-4A36-8227-7DFF0AD29746}" type="slidenum">
              <a:rPr lang="en-US" altLang="en-US"/>
              <a:pPr eaLnBrk="1" hangingPunct="1">
                <a:spcBef>
                  <a:spcPct val="0"/>
                </a:spcBef>
              </a:pPr>
              <a:t>6</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C262679D-5E5D-4269-AB2A-983BBDF2C04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9D0EC82E-EFAB-41AA-A820-0949FB2F5799}" type="slidenum">
              <a:rPr lang="en-US" altLang="en-US"/>
              <a:pPr eaLnBrk="1" hangingPunct="1">
                <a:spcBef>
                  <a:spcPct val="0"/>
                </a:spcBef>
              </a:pPr>
              <a:t>7</a:t>
            </a:fld>
            <a:endParaRPr lang="en-US" altLang="en-US"/>
          </a:p>
        </p:txBody>
      </p:sp>
      <p:sp>
        <p:nvSpPr>
          <p:cNvPr id="43011" name="Rectangle 2">
            <a:extLst>
              <a:ext uri="{FF2B5EF4-FFF2-40B4-BE49-F238E27FC236}">
                <a16:creationId xmlns:a16="http://schemas.microsoft.com/office/drawing/2014/main" id="{04086BDC-B094-40D8-80A8-2BE715321D42}"/>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FDC1A5DD-56C8-4BE8-88A7-4A8B61CF64A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GB" altLang="en-US" sz="900">
                <a:latin typeface="Arial" panose="020B0604020202020204" pitchFamily="34" charset="0"/>
              </a:rPr>
              <a:t>Two points are clear about what mathematical skills children need in life. Educationalists say that children today need to learn 2 key skills. The ability to calculate mentally and the ability to estimate. </a:t>
            </a:r>
          </a:p>
          <a:p>
            <a:pPr eaLnBrk="1" hangingPunct="1">
              <a:lnSpc>
                <a:spcPct val="80000"/>
              </a:lnSpc>
            </a:pPr>
            <a:endParaRPr lang="en-GB" altLang="en-US" sz="900">
              <a:latin typeface="Arial" panose="020B0604020202020204" pitchFamily="34" charset="0"/>
            </a:endParaRPr>
          </a:p>
          <a:p>
            <a:pPr eaLnBrk="1" hangingPunct="1">
              <a:lnSpc>
                <a:spcPct val="80000"/>
              </a:lnSpc>
            </a:pPr>
            <a:r>
              <a:rPr lang="en-GB" altLang="en-US" sz="900">
                <a:latin typeface="Arial" panose="020B0604020202020204" pitchFamily="34" charset="0"/>
              </a:rPr>
              <a:t>Mental calculation skills are vital. Just have a think how often you use mental maths in your own lives. </a:t>
            </a:r>
          </a:p>
          <a:p>
            <a:pPr eaLnBrk="1" hangingPunct="1">
              <a:lnSpc>
                <a:spcPct val="80000"/>
              </a:lnSpc>
            </a:pPr>
            <a:r>
              <a:rPr lang="en-GB" altLang="en-US" sz="900">
                <a:latin typeface="Arial" panose="020B0604020202020204" pitchFamily="34" charset="0"/>
              </a:rPr>
              <a:t>Shopping- working out change. Working out how many packets of biscuits or crisps you need to buy for a children’s birthday party. </a:t>
            </a:r>
          </a:p>
          <a:p>
            <a:pPr eaLnBrk="1" hangingPunct="1">
              <a:lnSpc>
                <a:spcPct val="80000"/>
              </a:lnSpc>
            </a:pPr>
            <a:r>
              <a:rPr lang="en-GB" altLang="en-US" sz="900">
                <a:latin typeface="Arial" panose="020B0604020202020204" pitchFamily="34" charset="0"/>
              </a:rPr>
              <a:t>Working out how long it is before you need to leave to pick up children from school. </a:t>
            </a:r>
          </a:p>
          <a:p>
            <a:pPr eaLnBrk="1" hangingPunct="1">
              <a:lnSpc>
                <a:spcPct val="80000"/>
              </a:lnSpc>
            </a:pPr>
            <a:r>
              <a:rPr lang="en-GB" altLang="en-US" sz="900">
                <a:latin typeface="Arial" panose="020B0604020202020204" pitchFamily="34" charset="0"/>
              </a:rPr>
              <a:t>Working out how many days left to do all your Christmas shopping?</a:t>
            </a:r>
          </a:p>
          <a:p>
            <a:pPr eaLnBrk="1" hangingPunct="1">
              <a:lnSpc>
                <a:spcPct val="80000"/>
              </a:lnSpc>
            </a:pPr>
            <a:r>
              <a:rPr lang="en-GB" altLang="en-US" sz="900">
                <a:latin typeface="Arial" panose="020B0604020202020204" pitchFamily="34" charset="0"/>
              </a:rPr>
              <a:t> A lot of maths in life is done in your head. </a:t>
            </a:r>
          </a:p>
          <a:p>
            <a:pPr eaLnBrk="1" hangingPunct="1">
              <a:lnSpc>
                <a:spcPct val="80000"/>
              </a:lnSpc>
            </a:pPr>
            <a:endParaRPr lang="en-GB" altLang="en-US" sz="900">
              <a:latin typeface="Arial" panose="020B0604020202020204" pitchFamily="34" charset="0"/>
            </a:endParaRPr>
          </a:p>
          <a:p>
            <a:pPr eaLnBrk="1" hangingPunct="1">
              <a:lnSpc>
                <a:spcPct val="80000"/>
              </a:lnSpc>
            </a:pPr>
            <a:r>
              <a:rPr lang="en-GB" altLang="en-US" sz="900">
                <a:latin typeface="Arial" panose="020B0604020202020204" pitchFamily="34" charset="0"/>
              </a:rPr>
              <a:t>But within that I hope that you’re also estimating. When working out how long you have until you need to come to school, you round to the nearest hour or half hour. </a:t>
            </a:r>
          </a:p>
          <a:p>
            <a:pPr eaLnBrk="1" hangingPunct="1">
              <a:lnSpc>
                <a:spcPct val="80000"/>
              </a:lnSpc>
            </a:pPr>
            <a:r>
              <a:rPr lang="en-GB" altLang="en-US" sz="900">
                <a:latin typeface="Arial" panose="020B0604020202020204" pitchFamily="34" charset="0"/>
              </a:rPr>
              <a:t>So in school, we encourage children to estimate. If they are faced with a problem. I have 18 sweets in 1 bag and 33 in another bag. How many in total? Children in maths lessons today would be encouraged to round to the nearest 10 in their head and work out 20 add 30 to approximate an answer. </a:t>
            </a:r>
          </a:p>
          <a:p>
            <a:pPr eaLnBrk="1" hangingPunct="1">
              <a:lnSpc>
                <a:spcPct val="80000"/>
              </a:lnSpc>
            </a:pPr>
            <a:endParaRPr lang="en-GB" altLang="en-US" sz="900">
              <a:latin typeface="Arial" panose="020B0604020202020204" pitchFamily="34" charset="0"/>
            </a:endParaRPr>
          </a:p>
          <a:p>
            <a:pPr eaLnBrk="1" hangingPunct="1">
              <a:lnSpc>
                <a:spcPct val="80000"/>
              </a:lnSpc>
            </a:pPr>
            <a:r>
              <a:rPr lang="en-GB" altLang="en-US" sz="900">
                <a:latin typeface="Arial" panose="020B0604020202020204" pitchFamily="34" charset="0"/>
              </a:rPr>
              <a:t>Alongside the ability to estimate, Educationalists today also say that children need to develop other key skills in maths.</a:t>
            </a:r>
          </a:p>
          <a:p>
            <a:pPr eaLnBrk="1" hangingPunct="1">
              <a:lnSpc>
                <a:spcPct val="80000"/>
              </a:lnSpc>
            </a:pPr>
            <a:r>
              <a:rPr lang="en-GB" altLang="en-US" sz="900">
                <a:latin typeface="Arial" panose="020B0604020202020204" pitchFamily="34" charset="0"/>
              </a:rPr>
              <a:t>Childrern need to learn maths in a context. Therefore in school we aren’t just giving children lists of sums to complete. We are asking them to really think. Research shows that many children who can tell you what 7 x 7 = 49 cannot answer a question in a real life context. E.g. There are 7 fields, each has 7 sheep in them. How many sheep are there altoghether. </a:t>
            </a:r>
          </a:p>
          <a:p>
            <a:pPr eaLnBrk="1" hangingPunct="1">
              <a:lnSpc>
                <a:spcPct val="80000"/>
              </a:lnSpc>
            </a:pPr>
            <a:r>
              <a:rPr lang="en-GB" altLang="en-US" sz="900">
                <a:latin typeface="Arial" panose="020B0604020202020204" pitchFamily="34" charset="0"/>
              </a:rPr>
              <a:t>Children need to be able to explain.  What they are doing. </a:t>
            </a:r>
          </a:p>
          <a:p>
            <a:pPr eaLnBrk="1" hangingPunct="1">
              <a:lnSpc>
                <a:spcPct val="80000"/>
              </a:lnSpc>
            </a:pPr>
            <a:r>
              <a:rPr lang="en-GB" altLang="en-US" sz="900">
                <a:latin typeface="Arial" panose="020B0604020202020204" pitchFamily="34" charset="0"/>
              </a:rPr>
              <a:t>You may well say well what about the written calculations. Well these are still taught, but there is a balance. At St Luke’s we certainly would expect children by the time they leave school to know, understand and use a written strategy for more complex maths calculations but emphasis early on is placed on mental calculations. </a:t>
            </a:r>
          </a:p>
          <a:p>
            <a:pPr eaLnBrk="1" hangingPunct="1">
              <a:lnSpc>
                <a:spcPct val="80000"/>
              </a:lnSpc>
            </a:pPr>
            <a:r>
              <a:rPr lang="en-GB" altLang="en-US" sz="900">
                <a:latin typeface="Arial" panose="020B0604020202020204" pitchFamily="34" charset="0"/>
              </a:rPr>
              <a:t>If we look at the next slide, this will hopefully illustrate the point in hand.</a:t>
            </a:r>
            <a:endParaRPr lang="en-US" altLang="en-US" sz="90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6F233CD4-C2AC-4ACC-9907-F73B41664E5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04D1F6C0-6F61-4F71-AA87-6540D717B884}" type="slidenum">
              <a:rPr lang="en-US" altLang="en-US"/>
              <a:pPr eaLnBrk="1" hangingPunct="1">
                <a:spcBef>
                  <a:spcPct val="0"/>
                </a:spcBef>
              </a:pPr>
              <a:t>8</a:t>
            </a:fld>
            <a:endParaRPr lang="en-US" altLang="en-US"/>
          </a:p>
        </p:txBody>
      </p:sp>
      <p:sp>
        <p:nvSpPr>
          <p:cNvPr id="44035" name="Rectangle 2">
            <a:extLst>
              <a:ext uri="{FF2B5EF4-FFF2-40B4-BE49-F238E27FC236}">
                <a16:creationId xmlns:a16="http://schemas.microsoft.com/office/drawing/2014/main" id="{CD0B300A-5696-4EA0-8C51-551415731584}"/>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E4FE30DD-011E-4BF0-9E8C-D05FF6658BE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GB" altLang="en-US" sz="800">
                <a:latin typeface="Arial" panose="020B0604020202020204" pitchFamily="34" charset="0"/>
              </a:rPr>
              <a:t>Two points are clear about what mathematical skills children need in life. Educationalists say that children today need to learn 2 key skills. The ability to calculate mentally and the ability to estimate. </a:t>
            </a:r>
          </a:p>
          <a:p>
            <a:pPr eaLnBrk="1" hangingPunct="1">
              <a:lnSpc>
                <a:spcPct val="80000"/>
              </a:lnSpc>
            </a:pPr>
            <a:endParaRPr lang="en-GB" altLang="en-US" sz="800">
              <a:latin typeface="Arial" panose="020B0604020202020204" pitchFamily="34" charset="0"/>
            </a:endParaRPr>
          </a:p>
          <a:p>
            <a:pPr eaLnBrk="1" hangingPunct="1">
              <a:lnSpc>
                <a:spcPct val="80000"/>
              </a:lnSpc>
            </a:pPr>
            <a:r>
              <a:rPr lang="en-GB" altLang="en-US" sz="800">
                <a:latin typeface="Arial" panose="020B0604020202020204" pitchFamily="34" charset="0"/>
              </a:rPr>
              <a:t>Mental calculation skills are vital. Just have a think how often you use mental maths in your own lives. </a:t>
            </a:r>
          </a:p>
          <a:p>
            <a:pPr eaLnBrk="1" hangingPunct="1">
              <a:lnSpc>
                <a:spcPct val="80000"/>
              </a:lnSpc>
            </a:pPr>
            <a:r>
              <a:rPr lang="en-GB" altLang="en-US" sz="800">
                <a:latin typeface="Arial" panose="020B0604020202020204" pitchFamily="34" charset="0"/>
              </a:rPr>
              <a:t>Shopping- working out change. Working out how many packets of biscuits or crisps you need to buy for a children’s birthday party. </a:t>
            </a:r>
          </a:p>
          <a:p>
            <a:pPr eaLnBrk="1" hangingPunct="1">
              <a:lnSpc>
                <a:spcPct val="80000"/>
              </a:lnSpc>
            </a:pPr>
            <a:r>
              <a:rPr lang="en-GB" altLang="en-US" sz="800">
                <a:latin typeface="Arial" panose="020B0604020202020204" pitchFamily="34" charset="0"/>
              </a:rPr>
              <a:t>Working out how long it is before you need to leave to pick up children from school. </a:t>
            </a:r>
          </a:p>
          <a:p>
            <a:pPr eaLnBrk="1" hangingPunct="1">
              <a:lnSpc>
                <a:spcPct val="80000"/>
              </a:lnSpc>
            </a:pPr>
            <a:r>
              <a:rPr lang="en-GB" altLang="en-US" sz="800">
                <a:latin typeface="Arial" panose="020B0604020202020204" pitchFamily="34" charset="0"/>
              </a:rPr>
              <a:t>Working out how many days left to do all your Christmas shopping?</a:t>
            </a:r>
          </a:p>
          <a:p>
            <a:pPr eaLnBrk="1" hangingPunct="1">
              <a:lnSpc>
                <a:spcPct val="80000"/>
              </a:lnSpc>
            </a:pPr>
            <a:r>
              <a:rPr lang="en-GB" altLang="en-US" sz="800">
                <a:latin typeface="Arial" panose="020B0604020202020204" pitchFamily="34" charset="0"/>
              </a:rPr>
              <a:t> A lot of maths in life is done in your head. </a:t>
            </a:r>
          </a:p>
          <a:p>
            <a:pPr eaLnBrk="1" hangingPunct="1">
              <a:lnSpc>
                <a:spcPct val="80000"/>
              </a:lnSpc>
            </a:pPr>
            <a:endParaRPr lang="en-GB" altLang="en-US" sz="800">
              <a:latin typeface="Arial" panose="020B0604020202020204" pitchFamily="34" charset="0"/>
            </a:endParaRPr>
          </a:p>
          <a:p>
            <a:pPr eaLnBrk="1" hangingPunct="1">
              <a:lnSpc>
                <a:spcPct val="80000"/>
              </a:lnSpc>
            </a:pPr>
            <a:r>
              <a:rPr lang="en-GB" altLang="en-US" sz="800">
                <a:latin typeface="Arial" panose="020B0604020202020204" pitchFamily="34" charset="0"/>
              </a:rPr>
              <a:t>But within that I hope that you’re also estimating. When working out how long you have until you need to come to school, you round to the nearest hour or half hour. </a:t>
            </a:r>
          </a:p>
          <a:p>
            <a:pPr eaLnBrk="1" hangingPunct="1">
              <a:lnSpc>
                <a:spcPct val="80000"/>
              </a:lnSpc>
            </a:pPr>
            <a:r>
              <a:rPr lang="en-GB" altLang="en-US" sz="800">
                <a:latin typeface="Arial" panose="020B0604020202020204" pitchFamily="34" charset="0"/>
              </a:rPr>
              <a:t>So in school, we encourage children to estimate. If they are faced with a problem. I have 18 sweets in 1 bag and 33 in another bag. How many in total? Children in maths lessons today would be encouraged to round to the nearest 10 in their head and work out 20 add 30 to approximate an answer. </a:t>
            </a:r>
          </a:p>
          <a:p>
            <a:pPr eaLnBrk="1" hangingPunct="1">
              <a:lnSpc>
                <a:spcPct val="80000"/>
              </a:lnSpc>
            </a:pPr>
            <a:endParaRPr lang="en-GB" altLang="en-US" sz="800">
              <a:latin typeface="Arial" panose="020B0604020202020204" pitchFamily="34" charset="0"/>
            </a:endParaRPr>
          </a:p>
          <a:p>
            <a:pPr eaLnBrk="1" hangingPunct="1">
              <a:lnSpc>
                <a:spcPct val="80000"/>
              </a:lnSpc>
            </a:pPr>
            <a:r>
              <a:rPr lang="en-GB" altLang="en-US" sz="800">
                <a:latin typeface="Arial" panose="020B0604020202020204" pitchFamily="34" charset="0"/>
              </a:rPr>
              <a:t>Alongside the ability to estimate, Educationalists today also say that children need to develop other key skills in maths.</a:t>
            </a:r>
          </a:p>
          <a:p>
            <a:pPr eaLnBrk="1" hangingPunct="1">
              <a:lnSpc>
                <a:spcPct val="80000"/>
              </a:lnSpc>
            </a:pPr>
            <a:r>
              <a:rPr lang="en-GB" altLang="en-US" sz="800">
                <a:latin typeface="Arial" panose="020B0604020202020204" pitchFamily="34" charset="0"/>
              </a:rPr>
              <a:t>Childrern need to learn maths in a context. Therefore in school we aren’t just giving children lists of sums to complete. We are asking them to really think. Research shows that many children who can tell you what 7 x 7 = 49 cannot answer a question in a real life context. E.g. There are 7 fields, each has 7 sheep in them. How many sheep are there altoghether. </a:t>
            </a:r>
          </a:p>
          <a:p>
            <a:pPr eaLnBrk="1" hangingPunct="1">
              <a:lnSpc>
                <a:spcPct val="80000"/>
              </a:lnSpc>
            </a:pPr>
            <a:r>
              <a:rPr lang="en-GB" altLang="en-US" sz="800">
                <a:latin typeface="Arial" panose="020B0604020202020204" pitchFamily="34" charset="0"/>
              </a:rPr>
              <a:t>Children need to be able to explain.  What they are doing. </a:t>
            </a:r>
          </a:p>
          <a:p>
            <a:pPr eaLnBrk="1" hangingPunct="1">
              <a:lnSpc>
                <a:spcPct val="80000"/>
              </a:lnSpc>
            </a:pPr>
            <a:r>
              <a:rPr lang="en-GB" altLang="en-US" sz="800">
                <a:latin typeface="Arial" panose="020B0604020202020204" pitchFamily="34" charset="0"/>
              </a:rPr>
              <a:t>You may well say well what about the written calculations. Well these are still taught, but there is a balance. </a:t>
            </a:r>
            <a:endParaRPr lang="en-GB" altLang="en-US" sz="1400">
              <a:latin typeface="Arial" panose="020B0604020202020204" pitchFamily="34" charset="0"/>
            </a:endParaRPr>
          </a:p>
          <a:p>
            <a:pPr eaLnBrk="1" hangingPunct="1">
              <a:lnSpc>
                <a:spcPct val="80000"/>
              </a:lnSpc>
            </a:pPr>
            <a:r>
              <a:rPr lang="en-GB" altLang="en-US" sz="1400">
                <a:latin typeface="Arial" panose="020B0604020202020204" pitchFamily="34" charset="0"/>
              </a:rPr>
              <a:t>Research shows that teaching children written procedures at too early a stage in their mathematical development can have an adverse effect upon their ability to operate mentally.</a:t>
            </a:r>
          </a:p>
          <a:p>
            <a:pPr eaLnBrk="1" hangingPunct="1">
              <a:lnSpc>
                <a:spcPct val="80000"/>
              </a:lnSpc>
            </a:pPr>
            <a:r>
              <a:rPr lang="en-GB" altLang="en-US" sz="1400">
                <a:latin typeface="Arial" panose="020B0604020202020204" pitchFamily="34" charset="0"/>
              </a:rPr>
              <a:t>In line with many other countries, mental calculation skills are being taught and focussed upon, and the introduction of written methods are delayed until children are ready.</a:t>
            </a:r>
            <a:r>
              <a:rPr lang="en-GB" altLang="en-US" sz="800">
                <a:latin typeface="Arial" panose="020B0604020202020204" pitchFamily="34" charset="0"/>
              </a:rPr>
              <a:t> At St Luke’s we certainly would expect children by the time they leave school to know, understand and use a written strategy for more complex maths calculations but emphasis early on is placed on mental calculations. </a:t>
            </a:r>
          </a:p>
          <a:p>
            <a:pPr eaLnBrk="1" hangingPunct="1">
              <a:lnSpc>
                <a:spcPct val="80000"/>
              </a:lnSpc>
            </a:pPr>
            <a:r>
              <a:rPr lang="en-GB" altLang="en-US" sz="800">
                <a:latin typeface="Arial" panose="020B0604020202020204" pitchFamily="34" charset="0"/>
              </a:rPr>
              <a:t>If we look at the next slide, this will hopefully illustrate the point in hand.</a:t>
            </a:r>
            <a:endParaRPr lang="en-US" altLang="en-US" sz="80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AAEDEDA9-76D0-492F-B92E-094839D78B96}"/>
              </a:ext>
            </a:extLst>
          </p:cNvPr>
          <p:cNvSpPr>
            <a:spLocks noGrp="1" noRot="1" noChangeAspect="1" noTextEdit="1"/>
          </p:cNvSpPr>
          <p:nvPr>
            <p:ph type="sldImg"/>
          </p:nvPr>
        </p:nvSpPr>
        <p:spPr>
          <a:ln/>
        </p:spPr>
      </p:sp>
      <p:sp>
        <p:nvSpPr>
          <p:cNvPr id="45059" name="Notes Placeholder 2">
            <a:extLst>
              <a:ext uri="{FF2B5EF4-FFF2-40B4-BE49-F238E27FC236}">
                <a16:creationId xmlns:a16="http://schemas.microsoft.com/office/drawing/2014/main" id="{43163F99-6387-4518-83DC-4D4DFD099AE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
        <p:nvSpPr>
          <p:cNvPr id="45060" name="Slide Number Placeholder 3">
            <a:extLst>
              <a:ext uri="{FF2B5EF4-FFF2-40B4-BE49-F238E27FC236}">
                <a16:creationId xmlns:a16="http://schemas.microsoft.com/office/drawing/2014/main" id="{512652D1-5E9F-49DC-9616-92F2616C265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30E8BBA6-8A26-437F-8F63-D892F0F08353}" type="slidenum">
              <a:rPr lang="en-US" altLang="en-US"/>
              <a:pPr eaLnBrk="1" hangingPunct="1">
                <a:spcBef>
                  <a:spcPct val="0"/>
                </a:spcBef>
              </a:pPr>
              <a:t>9</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hape 924"/>
          <p:cNvSpPr>
            <a:spLocks noGrp="1" noRot="1" noChangeAspect="1"/>
          </p:cNvSpPr>
          <p:nvPr>
            <p:ph type="sldImg"/>
          </p:nvPr>
        </p:nvSpPr>
        <p:spPr>
          <a:ln/>
        </p:spPr>
      </p:sp>
      <p:sp>
        <p:nvSpPr>
          <p:cNvPr id="23554" name="Shape 925"/>
          <p:cNvSpPr>
            <a:spLocks noGrp="1"/>
          </p:cNvSpPr>
          <p:nvPr>
            <p:ph type="body" sz="quarter"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400"/>
              </a:spcBef>
              <a:defRPr/>
            </a:pPr>
            <a:r>
              <a:rPr lang="en-US">
                <a:latin typeface="Calibri" charset="0"/>
                <a:cs typeface="Calibri" charset="0"/>
                <a:sym typeface="Calibri" charset="0"/>
              </a:rPr>
              <a:t>Be aware of which children you need to meet floor targets of 65% in all 3 subjects. </a:t>
            </a:r>
          </a:p>
          <a:p>
            <a:pPr>
              <a:spcBef>
                <a:spcPts val="400"/>
              </a:spcBef>
              <a:defRPr/>
            </a:pPr>
            <a:r>
              <a:rPr lang="en-US">
                <a:latin typeface="Calibri" charset="0"/>
                <a:cs typeface="Calibri" charset="0"/>
                <a:sym typeface="Calibri" charset="0"/>
              </a:rPr>
              <a:t>Put it altogether with two digit number - 1 digit number = two digit number.</a:t>
            </a:r>
          </a:p>
          <a:p>
            <a:pPr>
              <a:spcBef>
                <a:spcPts val="400"/>
              </a:spcBef>
              <a:defRPr/>
            </a:pPr>
            <a:endParaRPr lang="en-US">
              <a:latin typeface="Calibri" charset="0"/>
              <a:cs typeface="Calibri" charset="0"/>
              <a:sym typeface="Calibri" charset="0"/>
            </a:endParaRPr>
          </a:p>
          <a:p>
            <a:pPr>
              <a:spcBef>
                <a:spcPts val="400"/>
              </a:spcBef>
              <a:defRPr/>
            </a:pPr>
            <a:r>
              <a:rPr lang="en-US">
                <a:latin typeface="Calibri" charset="0"/>
                <a:cs typeface="Calibri" charset="0"/>
                <a:sym typeface="Calibri" charset="0"/>
              </a:rPr>
              <a:t>Discuss how using all three as they are all linked!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815A27E5-1A7E-4801-8647-C9851E9FC9F8}"/>
              </a:ext>
            </a:extLst>
          </p:cNvPr>
          <p:cNvSpPr>
            <a:spLocks noGrp="1" noRot="1" noChangeAspect="1" noTextEdit="1"/>
          </p:cNvSpPr>
          <p:nvPr>
            <p:ph type="sldImg"/>
          </p:nvPr>
        </p:nvSpPr>
        <p:spPr>
          <a:ln/>
        </p:spPr>
      </p:sp>
      <p:sp>
        <p:nvSpPr>
          <p:cNvPr id="63491" name="Notes Placeholder 2">
            <a:extLst>
              <a:ext uri="{FF2B5EF4-FFF2-40B4-BE49-F238E27FC236}">
                <a16:creationId xmlns:a16="http://schemas.microsoft.com/office/drawing/2014/main" id="{AE4FF7B7-B16D-4C8D-A39F-B2EF4FDE1CB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
        <p:nvSpPr>
          <p:cNvPr id="63492" name="Slide Number Placeholder 3">
            <a:extLst>
              <a:ext uri="{FF2B5EF4-FFF2-40B4-BE49-F238E27FC236}">
                <a16:creationId xmlns:a16="http://schemas.microsoft.com/office/drawing/2014/main" id="{99EF5E9D-9208-48CC-8B1A-B418D219679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D2C58880-9A60-4651-BE63-0AC2BB0026B2}" type="slidenum">
              <a:rPr lang="en-US" altLang="en-US"/>
              <a:pPr eaLnBrk="1" hangingPunct="1">
                <a:spcBef>
                  <a:spcPct val="0"/>
                </a:spcBef>
              </a:pPr>
              <a:t>17</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3D526C5F-7C8C-4CA1-8BA4-C5862D7A8D01}"/>
              </a:ext>
            </a:extLst>
          </p:cNvPr>
          <p:cNvSpPr>
            <a:spLocks noGrp="1" noRot="1" noChangeAspect="1" noTextEdit="1"/>
          </p:cNvSpPr>
          <p:nvPr>
            <p:ph type="sldImg"/>
          </p:nvPr>
        </p:nvSpPr>
        <p:spPr>
          <a:ln/>
        </p:spPr>
      </p:sp>
      <p:sp>
        <p:nvSpPr>
          <p:cNvPr id="64515" name="Notes Placeholder 2">
            <a:extLst>
              <a:ext uri="{FF2B5EF4-FFF2-40B4-BE49-F238E27FC236}">
                <a16:creationId xmlns:a16="http://schemas.microsoft.com/office/drawing/2014/main" id="{B721586B-1BB5-4CC4-8657-AAAEB5B1027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
        <p:nvSpPr>
          <p:cNvPr id="64516" name="Slide Number Placeholder 3">
            <a:extLst>
              <a:ext uri="{FF2B5EF4-FFF2-40B4-BE49-F238E27FC236}">
                <a16:creationId xmlns:a16="http://schemas.microsoft.com/office/drawing/2014/main" id="{F484B83E-F650-4D0E-B796-625E28E6434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E1A1B5B3-0907-4CF9-8935-2B955F56688E}" type="slidenum">
              <a:rPr lang="en-US" altLang="en-US"/>
              <a:pPr eaLnBrk="1" hangingPunct="1">
                <a:spcBef>
                  <a:spcPct val="0"/>
                </a:spcBef>
              </a:pPr>
              <a:t>18</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3C3CF1-4CB1-4274-9DD1-EA564060BD17}"/>
              </a:ext>
            </a:extLst>
          </p:cNvPr>
          <p:cNvSpPr/>
          <p:nvPr/>
        </p:nvSpPr>
        <p:spPr>
          <a:xfrm flipV="1">
            <a:off x="7213600" y="3810000"/>
            <a:ext cx="49784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5" name="Rectangle 4">
            <a:extLst>
              <a:ext uri="{FF2B5EF4-FFF2-40B4-BE49-F238E27FC236}">
                <a16:creationId xmlns:a16="http://schemas.microsoft.com/office/drawing/2014/main" id="{D8F4CA77-549D-49FE-8EB2-CFC0CF1B2AF6}"/>
              </a:ext>
            </a:extLst>
          </p:cNvPr>
          <p:cNvSpPr/>
          <p:nvPr/>
        </p:nvSpPr>
        <p:spPr>
          <a:xfrm flipV="1">
            <a:off x="7213600" y="3897314"/>
            <a:ext cx="49784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6" name="Rectangle 5">
            <a:extLst>
              <a:ext uri="{FF2B5EF4-FFF2-40B4-BE49-F238E27FC236}">
                <a16:creationId xmlns:a16="http://schemas.microsoft.com/office/drawing/2014/main" id="{125F8B10-E224-4BB2-A92B-F47BA9593C17}"/>
              </a:ext>
            </a:extLst>
          </p:cNvPr>
          <p:cNvSpPr/>
          <p:nvPr/>
        </p:nvSpPr>
        <p:spPr>
          <a:xfrm flipV="1">
            <a:off x="7213600" y="4114801"/>
            <a:ext cx="49784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7" name="Rectangle 6">
            <a:extLst>
              <a:ext uri="{FF2B5EF4-FFF2-40B4-BE49-F238E27FC236}">
                <a16:creationId xmlns:a16="http://schemas.microsoft.com/office/drawing/2014/main" id="{B237A573-D4EE-4306-81DF-D8DB021A9164}"/>
              </a:ext>
            </a:extLst>
          </p:cNvPr>
          <p:cNvSpPr/>
          <p:nvPr/>
        </p:nvSpPr>
        <p:spPr>
          <a:xfrm flipV="1">
            <a:off x="7213601" y="4164013"/>
            <a:ext cx="2620433"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10" name="Rectangle 9">
            <a:extLst>
              <a:ext uri="{FF2B5EF4-FFF2-40B4-BE49-F238E27FC236}">
                <a16:creationId xmlns:a16="http://schemas.microsoft.com/office/drawing/2014/main" id="{A495B2C4-023C-45E9-8B93-31D259E89AE9}"/>
              </a:ext>
            </a:extLst>
          </p:cNvPr>
          <p:cNvSpPr/>
          <p:nvPr/>
        </p:nvSpPr>
        <p:spPr>
          <a:xfrm flipV="1">
            <a:off x="7213601" y="4198939"/>
            <a:ext cx="2620433"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useBgFill="1">
        <p:nvSpPr>
          <p:cNvPr id="11" name="Rounded Rectangle 25">
            <a:extLst>
              <a:ext uri="{FF2B5EF4-FFF2-40B4-BE49-F238E27FC236}">
                <a16:creationId xmlns:a16="http://schemas.microsoft.com/office/drawing/2014/main" id="{6E6BA4A6-D137-40ED-9426-2B46BFED5C4E}"/>
              </a:ext>
            </a:extLst>
          </p:cNvPr>
          <p:cNvSpPr/>
          <p:nvPr/>
        </p:nvSpPr>
        <p:spPr bwMode="white">
          <a:xfrm>
            <a:off x="7213601" y="3962400"/>
            <a:ext cx="4085167"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useBgFill="1">
        <p:nvSpPr>
          <p:cNvPr id="12" name="Rounded Rectangle 26">
            <a:extLst>
              <a:ext uri="{FF2B5EF4-FFF2-40B4-BE49-F238E27FC236}">
                <a16:creationId xmlns:a16="http://schemas.microsoft.com/office/drawing/2014/main" id="{021804FA-D633-4638-8A00-D452D4BAAD2F}"/>
              </a:ext>
            </a:extLst>
          </p:cNvPr>
          <p:cNvSpPr/>
          <p:nvPr/>
        </p:nvSpPr>
        <p:spPr bwMode="white">
          <a:xfrm>
            <a:off x="9836151" y="4060826"/>
            <a:ext cx="21336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13" name="Rectangle 12">
            <a:extLst>
              <a:ext uri="{FF2B5EF4-FFF2-40B4-BE49-F238E27FC236}">
                <a16:creationId xmlns:a16="http://schemas.microsoft.com/office/drawing/2014/main" id="{B57904BF-35BC-43A0-A9E1-036908F286D7}"/>
              </a:ext>
            </a:extLst>
          </p:cNvPr>
          <p:cNvSpPr/>
          <p:nvPr/>
        </p:nvSpPr>
        <p:spPr>
          <a:xfrm>
            <a:off x="0" y="3649664"/>
            <a:ext cx="12192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14" name="Rectangle 13">
            <a:extLst>
              <a:ext uri="{FF2B5EF4-FFF2-40B4-BE49-F238E27FC236}">
                <a16:creationId xmlns:a16="http://schemas.microsoft.com/office/drawing/2014/main" id="{50280A76-816A-4DD9-98AE-E9F4AA62BFF6}"/>
              </a:ext>
            </a:extLst>
          </p:cNvPr>
          <p:cNvSpPr/>
          <p:nvPr/>
        </p:nvSpPr>
        <p:spPr>
          <a:xfrm>
            <a:off x="0" y="3675064"/>
            <a:ext cx="12192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15" name="Rectangle 14">
            <a:extLst>
              <a:ext uri="{FF2B5EF4-FFF2-40B4-BE49-F238E27FC236}">
                <a16:creationId xmlns:a16="http://schemas.microsoft.com/office/drawing/2014/main" id="{83D3391C-9149-47DA-AEC1-7AC999027014}"/>
              </a:ext>
            </a:extLst>
          </p:cNvPr>
          <p:cNvSpPr/>
          <p:nvPr/>
        </p:nvSpPr>
        <p:spPr>
          <a:xfrm flipV="1">
            <a:off x="8551333" y="3643313"/>
            <a:ext cx="3640667"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16" name="Rectangle 15">
            <a:extLst>
              <a:ext uri="{FF2B5EF4-FFF2-40B4-BE49-F238E27FC236}">
                <a16:creationId xmlns:a16="http://schemas.microsoft.com/office/drawing/2014/main" id="{34645CFE-01DD-4987-8066-F8D37C3F3AC0}"/>
              </a:ext>
            </a:extLst>
          </p:cNvPr>
          <p:cNvSpPr/>
          <p:nvPr/>
        </p:nvSpPr>
        <p:spPr>
          <a:xfrm>
            <a:off x="0" y="0"/>
            <a:ext cx="12192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8" name="Title 7"/>
          <p:cNvSpPr>
            <a:spLocks noGrp="1"/>
          </p:cNvSpPr>
          <p:nvPr>
            <p:ph type="ctrTitle"/>
          </p:nvPr>
        </p:nvSpPr>
        <p:spPr>
          <a:xfrm>
            <a:off x="609600" y="2401888"/>
            <a:ext cx="11277600" cy="1470025"/>
          </a:xfrm>
        </p:spPr>
        <p:txBody>
          <a:bodyPr anchor="b"/>
          <a:lstStyle>
            <a:lvl1pPr>
              <a:defRPr sz="4400">
                <a:solidFill>
                  <a:schemeClr val="bg1"/>
                </a:solidFill>
              </a:defRPr>
            </a:lvl1pPr>
          </a:lstStyle>
          <a:p>
            <a:r>
              <a:rPr lang="en-US"/>
              <a:t>Click to edit Master title style</a:t>
            </a:r>
          </a:p>
        </p:txBody>
      </p:sp>
      <p:sp>
        <p:nvSpPr>
          <p:cNvPr id="9" name="Subtitle 8"/>
          <p:cNvSpPr>
            <a:spLocks noGrp="1"/>
          </p:cNvSpPr>
          <p:nvPr>
            <p:ph type="subTitle" idx="1"/>
          </p:nvPr>
        </p:nvSpPr>
        <p:spPr>
          <a:xfrm>
            <a:off x="609600" y="3899938"/>
            <a:ext cx="6604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17" name="Date Placeholder 27">
            <a:extLst>
              <a:ext uri="{FF2B5EF4-FFF2-40B4-BE49-F238E27FC236}">
                <a16:creationId xmlns:a16="http://schemas.microsoft.com/office/drawing/2014/main" id="{7BAC9C7F-499B-48AC-B672-DC120F3D9951}"/>
              </a:ext>
            </a:extLst>
          </p:cNvPr>
          <p:cNvSpPr>
            <a:spLocks noGrp="1"/>
          </p:cNvSpPr>
          <p:nvPr>
            <p:ph type="dt" sz="half" idx="10"/>
          </p:nvPr>
        </p:nvSpPr>
        <p:spPr>
          <a:xfrm>
            <a:off x="8940800" y="4206875"/>
            <a:ext cx="1280584" cy="457200"/>
          </a:xfrm>
        </p:spPr>
        <p:txBody>
          <a:bodyPr/>
          <a:lstStyle>
            <a:lvl1pPr>
              <a:defRPr/>
            </a:lvl1pPr>
          </a:lstStyle>
          <a:p>
            <a:pPr>
              <a:defRPr/>
            </a:pPr>
            <a:endParaRPr lang="en-GB"/>
          </a:p>
        </p:txBody>
      </p:sp>
      <p:sp>
        <p:nvSpPr>
          <p:cNvPr id="18" name="Footer Placeholder 16">
            <a:extLst>
              <a:ext uri="{FF2B5EF4-FFF2-40B4-BE49-F238E27FC236}">
                <a16:creationId xmlns:a16="http://schemas.microsoft.com/office/drawing/2014/main" id="{C993BED6-C534-4A30-BBC5-D3989EE9C177}"/>
              </a:ext>
            </a:extLst>
          </p:cNvPr>
          <p:cNvSpPr>
            <a:spLocks noGrp="1"/>
          </p:cNvSpPr>
          <p:nvPr>
            <p:ph type="ftr" sz="quarter" idx="11"/>
          </p:nvPr>
        </p:nvSpPr>
        <p:spPr>
          <a:xfrm>
            <a:off x="7213600" y="4205288"/>
            <a:ext cx="1727200" cy="457200"/>
          </a:xfrm>
        </p:spPr>
        <p:txBody>
          <a:bodyPr/>
          <a:lstStyle>
            <a:lvl1pPr>
              <a:defRPr/>
            </a:lvl1pPr>
          </a:lstStyle>
          <a:p>
            <a:pPr>
              <a:defRPr/>
            </a:pPr>
            <a:endParaRPr lang="en-GB"/>
          </a:p>
        </p:txBody>
      </p:sp>
      <p:sp>
        <p:nvSpPr>
          <p:cNvPr id="19" name="Slide Number Placeholder 28">
            <a:extLst>
              <a:ext uri="{FF2B5EF4-FFF2-40B4-BE49-F238E27FC236}">
                <a16:creationId xmlns:a16="http://schemas.microsoft.com/office/drawing/2014/main" id="{1A750901-6D2F-4780-BE35-F103E8B21679}"/>
              </a:ext>
            </a:extLst>
          </p:cNvPr>
          <p:cNvSpPr>
            <a:spLocks noGrp="1"/>
          </p:cNvSpPr>
          <p:nvPr>
            <p:ph type="sldNum" sz="quarter" idx="12"/>
          </p:nvPr>
        </p:nvSpPr>
        <p:spPr>
          <a:xfrm>
            <a:off x="11093451" y="1589"/>
            <a:ext cx="996949" cy="365125"/>
          </a:xfrm>
        </p:spPr>
        <p:txBody>
          <a:bodyPr/>
          <a:lstStyle>
            <a:lvl1pPr>
              <a:defRPr>
                <a:solidFill>
                  <a:schemeClr val="bg1"/>
                </a:solidFill>
              </a:defRPr>
            </a:lvl1pPr>
          </a:lstStyle>
          <a:p>
            <a:fld id="{3166C2E9-3787-42F6-8C0E-BF55179594A0}" type="slidenum">
              <a:rPr lang="en-GB" altLang="en-US"/>
              <a:pPr/>
              <a:t>‹#›</a:t>
            </a:fld>
            <a:endParaRPr lang="en-GB" altLang="en-US"/>
          </a:p>
        </p:txBody>
      </p:sp>
    </p:spTree>
    <p:extLst>
      <p:ext uri="{BB962C8B-B14F-4D97-AF65-F5344CB8AC3E}">
        <p14:creationId xmlns:p14="http://schemas.microsoft.com/office/powerpoint/2010/main" val="1147552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33B94483-1340-4D9F-8492-1278DF5CA522}"/>
              </a:ext>
            </a:extLst>
          </p:cNvPr>
          <p:cNvSpPr>
            <a:spLocks noGrp="1"/>
          </p:cNvSpPr>
          <p:nvPr>
            <p:ph type="dt" sz="half" idx="10"/>
          </p:nvPr>
        </p:nvSpPr>
        <p:spPr/>
        <p:txBody>
          <a:bodyPr/>
          <a:lstStyle>
            <a:lvl1pPr>
              <a:defRPr/>
            </a:lvl1pPr>
          </a:lstStyle>
          <a:p>
            <a:pPr>
              <a:defRPr/>
            </a:pPr>
            <a:endParaRPr lang="en-GB"/>
          </a:p>
        </p:txBody>
      </p:sp>
      <p:sp>
        <p:nvSpPr>
          <p:cNvPr id="5" name="Footer Placeholder 2">
            <a:extLst>
              <a:ext uri="{FF2B5EF4-FFF2-40B4-BE49-F238E27FC236}">
                <a16:creationId xmlns:a16="http://schemas.microsoft.com/office/drawing/2014/main" id="{54CD09E8-9732-496B-AD6B-4BBFFF1BC9B9}"/>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22">
            <a:extLst>
              <a:ext uri="{FF2B5EF4-FFF2-40B4-BE49-F238E27FC236}">
                <a16:creationId xmlns:a16="http://schemas.microsoft.com/office/drawing/2014/main" id="{5D692D02-27C5-4427-8EC2-5C7407F9071B}"/>
              </a:ext>
            </a:extLst>
          </p:cNvPr>
          <p:cNvSpPr>
            <a:spLocks noGrp="1"/>
          </p:cNvSpPr>
          <p:nvPr>
            <p:ph type="sldNum" sz="quarter" idx="12"/>
          </p:nvPr>
        </p:nvSpPr>
        <p:spPr/>
        <p:txBody>
          <a:bodyPr/>
          <a:lstStyle>
            <a:lvl1pPr>
              <a:defRPr/>
            </a:lvl1pPr>
          </a:lstStyle>
          <a:p>
            <a:fld id="{C02315A1-04A9-4526-8991-53E821EFBD1D}" type="slidenum">
              <a:rPr lang="en-GB" altLang="en-US"/>
              <a:pPr/>
              <a:t>‹#›</a:t>
            </a:fld>
            <a:endParaRPr lang="en-GB" altLang="en-US"/>
          </a:p>
        </p:txBody>
      </p:sp>
    </p:spTree>
    <p:extLst>
      <p:ext uri="{BB962C8B-B14F-4D97-AF65-F5344CB8AC3E}">
        <p14:creationId xmlns:p14="http://schemas.microsoft.com/office/powerpoint/2010/main" val="878713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1143000"/>
            <a:ext cx="2540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143000"/>
            <a:ext cx="8331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DFF85DF8-2AAE-41F9-B231-1DB62801801B}"/>
              </a:ext>
            </a:extLst>
          </p:cNvPr>
          <p:cNvSpPr>
            <a:spLocks noGrp="1"/>
          </p:cNvSpPr>
          <p:nvPr>
            <p:ph type="dt" sz="half" idx="10"/>
          </p:nvPr>
        </p:nvSpPr>
        <p:spPr/>
        <p:txBody>
          <a:bodyPr/>
          <a:lstStyle>
            <a:lvl1pPr>
              <a:defRPr/>
            </a:lvl1pPr>
          </a:lstStyle>
          <a:p>
            <a:pPr>
              <a:defRPr/>
            </a:pPr>
            <a:endParaRPr lang="en-GB"/>
          </a:p>
        </p:txBody>
      </p:sp>
      <p:sp>
        <p:nvSpPr>
          <p:cNvPr id="5" name="Footer Placeholder 2">
            <a:extLst>
              <a:ext uri="{FF2B5EF4-FFF2-40B4-BE49-F238E27FC236}">
                <a16:creationId xmlns:a16="http://schemas.microsoft.com/office/drawing/2014/main" id="{D6D49675-718C-4D95-95A6-F6B805C2D6FA}"/>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22">
            <a:extLst>
              <a:ext uri="{FF2B5EF4-FFF2-40B4-BE49-F238E27FC236}">
                <a16:creationId xmlns:a16="http://schemas.microsoft.com/office/drawing/2014/main" id="{21C1E956-1024-4DC0-A9BC-0AD2EDB1B4D7}"/>
              </a:ext>
            </a:extLst>
          </p:cNvPr>
          <p:cNvSpPr>
            <a:spLocks noGrp="1"/>
          </p:cNvSpPr>
          <p:nvPr>
            <p:ph type="sldNum" sz="quarter" idx="12"/>
          </p:nvPr>
        </p:nvSpPr>
        <p:spPr/>
        <p:txBody>
          <a:bodyPr/>
          <a:lstStyle>
            <a:lvl1pPr>
              <a:defRPr/>
            </a:lvl1pPr>
          </a:lstStyle>
          <a:p>
            <a:fld id="{824D6007-8D94-437A-84A3-4FAF7A28CB26}" type="slidenum">
              <a:rPr lang="en-GB" altLang="en-US"/>
              <a:pPr/>
              <a:t>‹#›</a:t>
            </a:fld>
            <a:endParaRPr lang="en-GB" altLang="en-US"/>
          </a:p>
        </p:txBody>
      </p:sp>
    </p:spTree>
    <p:extLst>
      <p:ext uri="{BB962C8B-B14F-4D97-AF65-F5344CB8AC3E}">
        <p14:creationId xmlns:p14="http://schemas.microsoft.com/office/powerpoint/2010/main" val="951595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pic>
        <p:nvPicPr>
          <p:cNvPr id="5" name="logo-inline-helvetica.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84751" y="6559551"/>
            <a:ext cx="2434167"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sp>
        <p:nvSpPr>
          <p:cNvPr id="122" name="Shape 122"/>
          <p:cNvSpPr>
            <a:spLocks noGrp="1"/>
          </p:cNvSpPr>
          <p:nvPr>
            <p:ph type="title"/>
          </p:nvPr>
        </p:nvSpPr>
        <p:spPr>
          <a:prstGeom prst="rect">
            <a:avLst/>
          </a:prstGeom>
        </p:spPr>
        <p:txBody>
          <a:bodyPr/>
          <a:lstStyle/>
          <a:p>
            <a:r>
              <a:t>Title Text</a:t>
            </a:r>
          </a:p>
        </p:txBody>
      </p:sp>
      <p:sp>
        <p:nvSpPr>
          <p:cNvPr id="123" name="Shape 123"/>
          <p:cNvSpPr>
            <a:spLocks noGrp="1"/>
          </p:cNvSpPr>
          <p:nvPr>
            <p:ph type="body" idx="1"/>
          </p:nvPr>
        </p:nvSpPr>
        <p:spPr>
          <a:xfrm>
            <a:off x="202407" y="1803798"/>
            <a:ext cx="11239500" cy="4027289"/>
          </a:xfrm>
          <a:prstGeom prst="rect">
            <a:avLst/>
          </a:prstGeom>
        </p:spPr>
        <p:txBody>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r>
              <a:t>Body Level One</a:t>
            </a:r>
          </a:p>
          <a:p>
            <a:pPr lvl="1"/>
            <a:r>
              <a:t>Body Level Two</a:t>
            </a:r>
          </a:p>
          <a:p>
            <a:pPr lvl="2"/>
            <a:r>
              <a:t>Body Level Three</a:t>
            </a:r>
          </a:p>
          <a:p>
            <a:pPr lvl="3"/>
            <a:r>
              <a:t>Body Level Four</a:t>
            </a:r>
          </a:p>
          <a:p>
            <a:pPr lvl="4"/>
            <a:r>
              <a:t>Body Level Five</a:t>
            </a:r>
          </a:p>
        </p:txBody>
      </p:sp>
      <p:sp>
        <p:nvSpPr>
          <p:cNvPr id="124" name="Shape 124"/>
          <p:cNvSpPr>
            <a:spLocks noGrp="1"/>
          </p:cNvSpPr>
          <p:nvPr>
            <p:ph sz="half" idx="3"/>
          </p:nvPr>
        </p:nvSpPr>
        <p:spPr>
          <a:xfrm>
            <a:off x="6435141" y="6536531"/>
            <a:ext cx="6756984" cy="2928938"/>
          </a:xfrm>
          <a:prstGeom prst="rect">
            <a:avLst/>
          </a:prstGeom>
        </p:spPr>
        <p:txBody>
          <a:bodyPr/>
          <a:lstStyle>
            <a:lvl1pPr marL="0" indent="0" algn="ctr">
              <a:spcBef>
                <a:spcPts val="0"/>
              </a:spcBef>
              <a:buSzTx/>
              <a:buNone/>
              <a:defRPr sz="3600">
                <a:solidFill>
                  <a:srgbClr val="737373"/>
                </a:solidFill>
              </a:defRPr>
            </a:lvl1pPr>
          </a:lstStyle>
          <a:p>
            <a:endParaRPr/>
          </a:p>
        </p:txBody>
      </p:sp>
      <p:sp>
        <p:nvSpPr>
          <p:cNvPr id="6" name="Shape 126"/>
          <p:cNvSpPr>
            <a:spLocks noGrp="1"/>
          </p:cNvSpPr>
          <p:nvPr>
            <p:ph type="sldNum" sz="quarter" idx="10"/>
          </p:nvPr>
        </p:nvSpPr>
        <p:spPr/>
        <p:txBody>
          <a:bodyPr/>
          <a:lstStyle>
            <a:lvl1pPr>
              <a:defRPr/>
            </a:lvl1pPr>
          </a:lstStyle>
          <a:p>
            <a:pPr>
              <a:defRPr/>
            </a:pPr>
            <a:fld id="{7FC33A99-5C73-5747-9C6A-8E85EC891616}" type="slidenum">
              <a:rPr/>
              <a:pPr>
                <a:defRPr/>
              </a:pPr>
              <a:t>‹#›</a:t>
            </a:fld>
            <a:endParaRPr/>
          </a:p>
        </p:txBody>
      </p:sp>
    </p:spTree>
    <p:extLst>
      <p:ext uri="{BB962C8B-B14F-4D97-AF65-F5344CB8AC3E}">
        <p14:creationId xmlns:p14="http://schemas.microsoft.com/office/powerpoint/2010/main" val="41499834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94A13374-239A-4682-B288-91832032D222}"/>
              </a:ext>
            </a:extLst>
          </p:cNvPr>
          <p:cNvSpPr>
            <a:spLocks noGrp="1"/>
          </p:cNvSpPr>
          <p:nvPr>
            <p:ph type="dt" sz="half" idx="10"/>
          </p:nvPr>
        </p:nvSpPr>
        <p:spPr/>
        <p:txBody>
          <a:bodyPr/>
          <a:lstStyle>
            <a:lvl1pPr>
              <a:defRPr/>
            </a:lvl1pPr>
          </a:lstStyle>
          <a:p>
            <a:pPr>
              <a:defRPr/>
            </a:pPr>
            <a:endParaRPr lang="en-GB"/>
          </a:p>
        </p:txBody>
      </p:sp>
      <p:sp>
        <p:nvSpPr>
          <p:cNvPr id="5" name="Footer Placeholder 2">
            <a:extLst>
              <a:ext uri="{FF2B5EF4-FFF2-40B4-BE49-F238E27FC236}">
                <a16:creationId xmlns:a16="http://schemas.microsoft.com/office/drawing/2014/main" id="{737E59B6-B710-4536-953D-FECC03A77C37}"/>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22">
            <a:extLst>
              <a:ext uri="{FF2B5EF4-FFF2-40B4-BE49-F238E27FC236}">
                <a16:creationId xmlns:a16="http://schemas.microsoft.com/office/drawing/2014/main" id="{342E7F19-1E7E-42F8-A471-1A2DC7C36479}"/>
              </a:ext>
            </a:extLst>
          </p:cNvPr>
          <p:cNvSpPr>
            <a:spLocks noGrp="1"/>
          </p:cNvSpPr>
          <p:nvPr>
            <p:ph type="sldNum" sz="quarter" idx="12"/>
          </p:nvPr>
        </p:nvSpPr>
        <p:spPr/>
        <p:txBody>
          <a:bodyPr/>
          <a:lstStyle>
            <a:lvl1pPr>
              <a:defRPr/>
            </a:lvl1pPr>
          </a:lstStyle>
          <a:p>
            <a:fld id="{3C644BCB-2A3D-4BCC-BC52-1776FB87C782}" type="slidenum">
              <a:rPr lang="en-GB" altLang="en-US"/>
              <a:pPr/>
              <a:t>‹#›</a:t>
            </a:fld>
            <a:endParaRPr lang="en-GB" altLang="en-US"/>
          </a:p>
        </p:txBody>
      </p:sp>
    </p:spTree>
    <p:extLst>
      <p:ext uri="{BB962C8B-B14F-4D97-AF65-F5344CB8AC3E}">
        <p14:creationId xmlns:p14="http://schemas.microsoft.com/office/powerpoint/2010/main" val="1328667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981201"/>
            <a:ext cx="103632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a:t>Click to edit Master title style</a:t>
            </a:r>
          </a:p>
        </p:txBody>
      </p:sp>
      <p:sp>
        <p:nvSpPr>
          <p:cNvPr id="3" name="Text Placeholder 2"/>
          <p:cNvSpPr>
            <a:spLocks noGrp="1"/>
          </p:cNvSpPr>
          <p:nvPr>
            <p:ph type="body" idx="1"/>
          </p:nvPr>
        </p:nvSpPr>
        <p:spPr>
          <a:xfrm>
            <a:off x="963084" y="3367088"/>
            <a:ext cx="103632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13">
            <a:extLst>
              <a:ext uri="{FF2B5EF4-FFF2-40B4-BE49-F238E27FC236}">
                <a16:creationId xmlns:a16="http://schemas.microsoft.com/office/drawing/2014/main" id="{C0CD5EF6-B01A-42FD-9A5D-6D1CBDF35715}"/>
              </a:ext>
            </a:extLst>
          </p:cNvPr>
          <p:cNvSpPr>
            <a:spLocks noGrp="1"/>
          </p:cNvSpPr>
          <p:nvPr>
            <p:ph type="dt" sz="half" idx="10"/>
          </p:nvPr>
        </p:nvSpPr>
        <p:spPr/>
        <p:txBody>
          <a:bodyPr/>
          <a:lstStyle>
            <a:lvl1pPr>
              <a:defRPr/>
            </a:lvl1pPr>
          </a:lstStyle>
          <a:p>
            <a:pPr>
              <a:defRPr/>
            </a:pPr>
            <a:endParaRPr lang="en-GB"/>
          </a:p>
        </p:txBody>
      </p:sp>
      <p:sp>
        <p:nvSpPr>
          <p:cNvPr id="5" name="Footer Placeholder 2">
            <a:extLst>
              <a:ext uri="{FF2B5EF4-FFF2-40B4-BE49-F238E27FC236}">
                <a16:creationId xmlns:a16="http://schemas.microsoft.com/office/drawing/2014/main" id="{8C03DE31-7073-4C9A-B1F1-1867AE642E15}"/>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22">
            <a:extLst>
              <a:ext uri="{FF2B5EF4-FFF2-40B4-BE49-F238E27FC236}">
                <a16:creationId xmlns:a16="http://schemas.microsoft.com/office/drawing/2014/main" id="{B5787189-5026-4950-BFE5-BD3C167D903C}"/>
              </a:ext>
            </a:extLst>
          </p:cNvPr>
          <p:cNvSpPr>
            <a:spLocks noGrp="1"/>
          </p:cNvSpPr>
          <p:nvPr>
            <p:ph type="sldNum" sz="quarter" idx="12"/>
          </p:nvPr>
        </p:nvSpPr>
        <p:spPr/>
        <p:txBody>
          <a:bodyPr/>
          <a:lstStyle>
            <a:lvl1pPr>
              <a:defRPr/>
            </a:lvl1pPr>
          </a:lstStyle>
          <a:p>
            <a:fld id="{462FE249-1F32-483F-AB8C-FAF59A2867EC}" type="slidenum">
              <a:rPr lang="en-GB" altLang="en-US"/>
              <a:pPr/>
              <a:t>‹#›</a:t>
            </a:fld>
            <a:endParaRPr lang="en-GB" altLang="en-US"/>
          </a:p>
        </p:txBody>
      </p:sp>
    </p:spTree>
    <p:extLst>
      <p:ext uri="{BB962C8B-B14F-4D97-AF65-F5344CB8AC3E}">
        <p14:creationId xmlns:p14="http://schemas.microsoft.com/office/powerpoint/2010/main" val="3474740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2249425"/>
            <a:ext cx="53848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249425"/>
            <a:ext cx="53848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3DD3A67C-A7AA-4188-BCE9-2E7AD1DD291E}"/>
              </a:ext>
            </a:extLst>
          </p:cNvPr>
          <p:cNvSpPr>
            <a:spLocks noGrp="1"/>
          </p:cNvSpPr>
          <p:nvPr>
            <p:ph type="dt" sz="half" idx="10"/>
          </p:nvPr>
        </p:nvSpPr>
        <p:spPr/>
        <p:txBody>
          <a:bodyPr/>
          <a:lstStyle>
            <a:lvl1pPr>
              <a:defRPr/>
            </a:lvl1pPr>
          </a:lstStyle>
          <a:p>
            <a:pPr>
              <a:defRPr/>
            </a:pPr>
            <a:endParaRPr lang="en-GB"/>
          </a:p>
        </p:txBody>
      </p:sp>
      <p:sp>
        <p:nvSpPr>
          <p:cNvPr id="6" name="Footer Placeholder 2">
            <a:extLst>
              <a:ext uri="{FF2B5EF4-FFF2-40B4-BE49-F238E27FC236}">
                <a16:creationId xmlns:a16="http://schemas.microsoft.com/office/drawing/2014/main" id="{CCE555B7-279B-4498-B42C-60FAEA0D7AB7}"/>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22">
            <a:extLst>
              <a:ext uri="{FF2B5EF4-FFF2-40B4-BE49-F238E27FC236}">
                <a16:creationId xmlns:a16="http://schemas.microsoft.com/office/drawing/2014/main" id="{6AF6A185-C48F-4E09-91CB-423C36DC2F34}"/>
              </a:ext>
            </a:extLst>
          </p:cNvPr>
          <p:cNvSpPr>
            <a:spLocks noGrp="1"/>
          </p:cNvSpPr>
          <p:nvPr>
            <p:ph type="sldNum" sz="quarter" idx="12"/>
          </p:nvPr>
        </p:nvSpPr>
        <p:spPr/>
        <p:txBody>
          <a:bodyPr/>
          <a:lstStyle>
            <a:lvl1pPr>
              <a:defRPr/>
            </a:lvl1pPr>
          </a:lstStyle>
          <a:p>
            <a:fld id="{BFD96D3A-DFCA-4E0B-9331-DFD9737C3D8A}" type="slidenum">
              <a:rPr lang="en-GB" altLang="en-US"/>
              <a:pPr/>
              <a:t>‹#›</a:t>
            </a:fld>
            <a:endParaRPr lang="en-GB" altLang="en-US"/>
          </a:p>
        </p:txBody>
      </p:sp>
    </p:spTree>
    <p:extLst>
      <p:ext uri="{BB962C8B-B14F-4D97-AF65-F5344CB8AC3E}">
        <p14:creationId xmlns:p14="http://schemas.microsoft.com/office/powerpoint/2010/main" val="87047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1143000"/>
            <a:ext cx="11176000" cy="1069848"/>
          </a:xfrm>
        </p:spPr>
        <p:txBody>
          <a:bodyPr/>
          <a:lstStyle>
            <a:lvl1pPr>
              <a:defRPr sz="4000" b="0" i="0" cap="none" baseline="0"/>
            </a:lvl1pPr>
          </a:lstStyle>
          <a:p>
            <a:r>
              <a:rPr lang="en-US"/>
              <a:t>Click to edit Master title style</a:t>
            </a:r>
          </a:p>
        </p:txBody>
      </p:sp>
      <p:sp>
        <p:nvSpPr>
          <p:cNvPr id="3" name="Text Placeholder 2"/>
          <p:cNvSpPr>
            <a:spLocks noGrp="1"/>
          </p:cNvSpPr>
          <p:nvPr>
            <p:ph type="body" idx="1"/>
          </p:nvPr>
        </p:nvSpPr>
        <p:spPr>
          <a:xfrm>
            <a:off x="508000" y="2244970"/>
            <a:ext cx="5388864"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294968" y="2244970"/>
            <a:ext cx="5389033"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291073" y="2708519"/>
            <a:ext cx="5389033"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5">
            <a:extLst>
              <a:ext uri="{FF2B5EF4-FFF2-40B4-BE49-F238E27FC236}">
                <a16:creationId xmlns:a16="http://schemas.microsoft.com/office/drawing/2014/main" id="{6EA18B01-8FED-4540-A85C-3F9FE1BC8BDA}"/>
              </a:ext>
            </a:extLst>
          </p:cNvPr>
          <p:cNvSpPr>
            <a:spLocks noGrp="1"/>
          </p:cNvSpPr>
          <p:nvPr>
            <p:ph type="dt" sz="half" idx="10"/>
          </p:nvPr>
        </p:nvSpPr>
        <p:spPr/>
        <p:txBody>
          <a:bodyPr rtlCol="0"/>
          <a:lstStyle>
            <a:lvl1pPr>
              <a:defRPr/>
            </a:lvl1pPr>
          </a:lstStyle>
          <a:p>
            <a:pPr>
              <a:defRPr/>
            </a:pPr>
            <a:endParaRPr lang="en-GB"/>
          </a:p>
        </p:txBody>
      </p:sp>
      <p:sp>
        <p:nvSpPr>
          <p:cNvPr id="8" name="Slide Number Placeholder 26">
            <a:extLst>
              <a:ext uri="{FF2B5EF4-FFF2-40B4-BE49-F238E27FC236}">
                <a16:creationId xmlns:a16="http://schemas.microsoft.com/office/drawing/2014/main" id="{9AA2976D-56B0-4C25-A736-9DE6A4C247E4}"/>
              </a:ext>
            </a:extLst>
          </p:cNvPr>
          <p:cNvSpPr>
            <a:spLocks noGrp="1"/>
          </p:cNvSpPr>
          <p:nvPr>
            <p:ph type="sldNum" sz="quarter" idx="11"/>
          </p:nvPr>
        </p:nvSpPr>
        <p:spPr/>
        <p:txBody>
          <a:bodyPr/>
          <a:lstStyle>
            <a:lvl1pPr>
              <a:defRPr/>
            </a:lvl1pPr>
          </a:lstStyle>
          <a:p>
            <a:fld id="{FF555005-8BD9-4CC0-A050-2E15FD8FB3A1}" type="slidenum">
              <a:rPr lang="en-GB" altLang="en-US"/>
              <a:pPr/>
              <a:t>‹#›</a:t>
            </a:fld>
            <a:endParaRPr lang="en-GB" altLang="en-US"/>
          </a:p>
        </p:txBody>
      </p:sp>
      <p:sp>
        <p:nvSpPr>
          <p:cNvPr id="9" name="Footer Placeholder 27">
            <a:extLst>
              <a:ext uri="{FF2B5EF4-FFF2-40B4-BE49-F238E27FC236}">
                <a16:creationId xmlns:a16="http://schemas.microsoft.com/office/drawing/2014/main" id="{89B9F147-9BEE-4E50-9525-60D25DFE4799}"/>
              </a:ext>
            </a:extLst>
          </p:cNvPr>
          <p:cNvSpPr>
            <a:spLocks noGrp="1"/>
          </p:cNvSpPr>
          <p:nvPr>
            <p:ph type="ftr" sz="quarter" idx="12"/>
          </p:nvPr>
        </p:nvSpPr>
        <p:spPr/>
        <p:txBody>
          <a:bodyPr rtlCol="0"/>
          <a:lstStyle>
            <a:lvl1pPr>
              <a:defRPr/>
            </a:lvl1pPr>
          </a:lstStyle>
          <a:p>
            <a:pPr>
              <a:defRPr/>
            </a:pPr>
            <a:endParaRPr lang="en-GB"/>
          </a:p>
        </p:txBody>
      </p:sp>
    </p:spTree>
    <p:extLst>
      <p:ext uri="{BB962C8B-B14F-4D97-AF65-F5344CB8AC3E}">
        <p14:creationId xmlns:p14="http://schemas.microsoft.com/office/powerpoint/2010/main" val="4185403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143000"/>
            <a:ext cx="10972800" cy="1069848"/>
          </a:xfrm>
        </p:spPr>
        <p:txBody>
          <a:bodyPr/>
          <a:lstStyle>
            <a:lvl1pPr>
              <a:defRPr sz="4000">
                <a:solidFill>
                  <a:schemeClr val="tx2"/>
                </a:solidFill>
              </a:defRPr>
            </a:lvl1pPr>
          </a:lstStyle>
          <a:p>
            <a:r>
              <a:rPr lang="en-US"/>
              <a:t>Click to edit Master title style</a:t>
            </a:r>
          </a:p>
        </p:txBody>
      </p:sp>
      <p:sp>
        <p:nvSpPr>
          <p:cNvPr id="3" name="Date Placeholder 2">
            <a:extLst>
              <a:ext uri="{FF2B5EF4-FFF2-40B4-BE49-F238E27FC236}">
                <a16:creationId xmlns:a16="http://schemas.microsoft.com/office/drawing/2014/main" id="{3ABC2692-F616-4B59-9958-F57DA4F0A666}"/>
              </a:ext>
            </a:extLst>
          </p:cNvPr>
          <p:cNvSpPr>
            <a:spLocks noGrp="1"/>
          </p:cNvSpPr>
          <p:nvPr>
            <p:ph type="dt" sz="half" idx="10"/>
          </p:nvPr>
        </p:nvSpPr>
        <p:spPr>
          <a:xfrm>
            <a:off x="8777818" y="612775"/>
            <a:ext cx="1276349" cy="457200"/>
          </a:xfrm>
        </p:spPr>
        <p:txBody>
          <a:bodyPr/>
          <a:lstStyle>
            <a:lvl1pPr>
              <a:defRPr/>
            </a:lvl1pPr>
          </a:lstStyle>
          <a:p>
            <a:pPr>
              <a:defRPr/>
            </a:pPr>
            <a:endParaRPr lang="en-GB"/>
          </a:p>
        </p:txBody>
      </p:sp>
      <p:sp>
        <p:nvSpPr>
          <p:cNvPr id="4" name="Footer Placeholder 3">
            <a:extLst>
              <a:ext uri="{FF2B5EF4-FFF2-40B4-BE49-F238E27FC236}">
                <a16:creationId xmlns:a16="http://schemas.microsoft.com/office/drawing/2014/main" id="{EF844219-AD33-4026-B0FB-83D01E62EBB8}"/>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4">
            <a:extLst>
              <a:ext uri="{FF2B5EF4-FFF2-40B4-BE49-F238E27FC236}">
                <a16:creationId xmlns:a16="http://schemas.microsoft.com/office/drawing/2014/main" id="{D155795F-956C-4FE4-BB91-CA953A28C030}"/>
              </a:ext>
            </a:extLst>
          </p:cNvPr>
          <p:cNvSpPr>
            <a:spLocks noGrp="1"/>
          </p:cNvSpPr>
          <p:nvPr>
            <p:ph type="sldNum" sz="quarter" idx="12"/>
          </p:nvPr>
        </p:nvSpPr>
        <p:spPr/>
        <p:txBody>
          <a:bodyPr/>
          <a:lstStyle>
            <a:lvl1pPr>
              <a:defRPr/>
            </a:lvl1pPr>
          </a:lstStyle>
          <a:p>
            <a:fld id="{74AA8D20-8DE2-4584-A17D-4386F4778A37}" type="slidenum">
              <a:rPr lang="en-GB" altLang="en-US"/>
              <a:pPr/>
              <a:t>‹#›</a:t>
            </a:fld>
            <a:endParaRPr lang="en-GB" altLang="en-US"/>
          </a:p>
        </p:txBody>
      </p:sp>
    </p:spTree>
    <p:extLst>
      <p:ext uri="{BB962C8B-B14F-4D97-AF65-F5344CB8AC3E}">
        <p14:creationId xmlns:p14="http://schemas.microsoft.com/office/powerpoint/2010/main" val="1410137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7FB05B0F-514D-44D9-B85F-F61763FAF12E}"/>
              </a:ext>
            </a:extLst>
          </p:cNvPr>
          <p:cNvSpPr>
            <a:spLocks noGrp="1"/>
          </p:cNvSpPr>
          <p:nvPr>
            <p:ph type="dt" sz="half" idx="10"/>
          </p:nvPr>
        </p:nvSpPr>
        <p:spPr/>
        <p:txBody>
          <a:bodyPr/>
          <a:lstStyle>
            <a:lvl1pPr>
              <a:defRPr/>
            </a:lvl1pPr>
          </a:lstStyle>
          <a:p>
            <a:pPr>
              <a:defRPr/>
            </a:pPr>
            <a:endParaRPr lang="en-GB"/>
          </a:p>
        </p:txBody>
      </p:sp>
      <p:sp>
        <p:nvSpPr>
          <p:cNvPr id="3" name="Footer Placeholder 2">
            <a:extLst>
              <a:ext uri="{FF2B5EF4-FFF2-40B4-BE49-F238E27FC236}">
                <a16:creationId xmlns:a16="http://schemas.microsoft.com/office/drawing/2014/main" id="{29B9CD5C-365E-4DB7-844D-CF8AE5E3FBFD}"/>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22">
            <a:extLst>
              <a:ext uri="{FF2B5EF4-FFF2-40B4-BE49-F238E27FC236}">
                <a16:creationId xmlns:a16="http://schemas.microsoft.com/office/drawing/2014/main" id="{D221A26C-AD8E-478E-8E94-C069B21F5B5B}"/>
              </a:ext>
            </a:extLst>
          </p:cNvPr>
          <p:cNvSpPr>
            <a:spLocks noGrp="1"/>
          </p:cNvSpPr>
          <p:nvPr>
            <p:ph type="sldNum" sz="quarter" idx="12"/>
          </p:nvPr>
        </p:nvSpPr>
        <p:spPr/>
        <p:txBody>
          <a:bodyPr/>
          <a:lstStyle>
            <a:lvl1pPr>
              <a:defRPr/>
            </a:lvl1pPr>
          </a:lstStyle>
          <a:p>
            <a:fld id="{2D242483-1081-4F88-ADF7-7BE5BC3DFF39}" type="slidenum">
              <a:rPr lang="en-GB" altLang="en-US"/>
              <a:pPr/>
              <a:t>‹#›</a:t>
            </a:fld>
            <a:endParaRPr lang="en-GB" altLang="en-US"/>
          </a:p>
        </p:txBody>
      </p:sp>
    </p:spTree>
    <p:extLst>
      <p:ext uri="{BB962C8B-B14F-4D97-AF65-F5344CB8AC3E}">
        <p14:creationId xmlns:p14="http://schemas.microsoft.com/office/powerpoint/2010/main" val="664637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37995" y="1101970"/>
            <a:ext cx="4511040" cy="877824"/>
          </a:xfrm>
        </p:spPr>
        <p:txBody>
          <a:bodyPr anchor="b"/>
          <a:lstStyle>
            <a:lvl1pPr algn="l">
              <a:buNone/>
              <a:defRPr sz="1800" b="1"/>
            </a:lvl1pPr>
          </a:lstStyle>
          <a:p>
            <a:r>
              <a:rPr lang="en-US"/>
              <a:t>Click to edit Master title style</a:t>
            </a:r>
          </a:p>
        </p:txBody>
      </p:sp>
      <p:sp>
        <p:nvSpPr>
          <p:cNvPr id="3" name="Text Placeholder 2"/>
          <p:cNvSpPr>
            <a:spLocks noGrp="1"/>
          </p:cNvSpPr>
          <p:nvPr>
            <p:ph type="body" idx="2"/>
          </p:nvPr>
        </p:nvSpPr>
        <p:spPr>
          <a:xfrm>
            <a:off x="7137995" y="2010727"/>
            <a:ext cx="451104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203200" y="776287"/>
            <a:ext cx="6803136" cy="585216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CA3C2ADB-D9AD-41F4-808B-F3E21234430A}"/>
              </a:ext>
            </a:extLst>
          </p:cNvPr>
          <p:cNvSpPr>
            <a:spLocks noGrp="1"/>
          </p:cNvSpPr>
          <p:nvPr>
            <p:ph type="dt" sz="half" idx="10"/>
          </p:nvPr>
        </p:nvSpPr>
        <p:spPr/>
        <p:txBody>
          <a:bodyPr/>
          <a:lstStyle>
            <a:lvl1pPr>
              <a:defRPr/>
            </a:lvl1pPr>
          </a:lstStyle>
          <a:p>
            <a:pPr>
              <a:defRPr/>
            </a:pPr>
            <a:endParaRPr lang="en-GB"/>
          </a:p>
        </p:txBody>
      </p:sp>
      <p:sp>
        <p:nvSpPr>
          <p:cNvPr id="6" name="Footer Placeholder 2">
            <a:extLst>
              <a:ext uri="{FF2B5EF4-FFF2-40B4-BE49-F238E27FC236}">
                <a16:creationId xmlns:a16="http://schemas.microsoft.com/office/drawing/2014/main" id="{4472E601-FB0D-4462-972C-1421EF85E8F0}"/>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22">
            <a:extLst>
              <a:ext uri="{FF2B5EF4-FFF2-40B4-BE49-F238E27FC236}">
                <a16:creationId xmlns:a16="http://schemas.microsoft.com/office/drawing/2014/main" id="{E62643F9-F380-4DB8-B1D1-6420579FB94B}"/>
              </a:ext>
            </a:extLst>
          </p:cNvPr>
          <p:cNvSpPr>
            <a:spLocks noGrp="1"/>
          </p:cNvSpPr>
          <p:nvPr>
            <p:ph type="sldNum" sz="quarter" idx="12"/>
          </p:nvPr>
        </p:nvSpPr>
        <p:spPr/>
        <p:txBody>
          <a:bodyPr/>
          <a:lstStyle>
            <a:lvl1pPr>
              <a:defRPr/>
            </a:lvl1pPr>
          </a:lstStyle>
          <a:p>
            <a:fld id="{3131BE6E-4C1B-4A08-9E73-3A4EB3BABC50}" type="slidenum">
              <a:rPr lang="en-GB" altLang="en-US"/>
              <a:pPr/>
              <a:t>‹#›</a:t>
            </a:fld>
            <a:endParaRPr lang="en-GB" altLang="en-US"/>
          </a:p>
        </p:txBody>
      </p:sp>
    </p:spTree>
    <p:extLst>
      <p:ext uri="{BB962C8B-B14F-4D97-AF65-F5344CB8AC3E}">
        <p14:creationId xmlns:p14="http://schemas.microsoft.com/office/powerpoint/2010/main" val="3718203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53913" y="1109161"/>
            <a:ext cx="782404" cy="4681637"/>
          </a:xfrm>
        </p:spPr>
        <p:txBody>
          <a:bodyPr vert="vert270" lIns="45720" tIns="0" rIns="45720" anchor="t"/>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538228" y="1143000"/>
            <a:ext cx="6096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117924" y="3274309"/>
            <a:ext cx="34544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13">
            <a:extLst>
              <a:ext uri="{FF2B5EF4-FFF2-40B4-BE49-F238E27FC236}">
                <a16:creationId xmlns:a16="http://schemas.microsoft.com/office/drawing/2014/main" id="{7EEDE47F-737F-4313-ABD7-475541160A78}"/>
              </a:ext>
            </a:extLst>
          </p:cNvPr>
          <p:cNvSpPr>
            <a:spLocks noGrp="1"/>
          </p:cNvSpPr>
          <p:nvPr>
            <p:ph type="dt" sz="half" idx="10"/>
          </p:nvPr>
        </p:nvSpPr>
        <p:spPr/>
        <p:txBody>
          <a:bodyPr/>
          <a:lstStyle>
            <a:lvl1pPr>
              <a:defRPr/>
            </a:lvl1pPr>
          </a:lstStyle>
          <a:p>
            <a:pPr>
              <a:defRPr/>
            </a:pPr>
            <a:endParaRPr lang="en-GB"/>
          </a:p>
        </p:txBody>
      </p:sp>
      <p:sp>
        <p:nvSpPr>
          <p:cNvPr id="6" name="Footer Placeholder 2">
            <a:extLst>
              <a:ext uri="{FF2B5EF4-FFF2-40B4-BE49-F238E27FC236}">
                <a16:creationId xmlns:a16="http://schemas.microsoft.com/office/drawing/2014/main" id="{D1630897-7A12-4F6D-B0E7-309F143560EB}"/>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22">
            <a:extLst>
              <a:ext uri="{FF2B5EF4-FFF2-40B4-BE49-F238E27FC236}">
                <a16:creationId xmlns:a16="http://schemas.microsoft.com/office/drawing/2014/main" id="{1745C2CE-4498-4F55-80D5-5279AD1D5A37}"/>
              </a:ext>
            </a:extLst>
          </p:cNvPr>
          <p:cNvSpPr>
            <a:spLocks noGrp="1"/>
          </p:cNvSpPr>
          <p:nvPr>
            <p:ph type="sldNum" sz="quarter" idx="12"/>
          </p:nvPr>
        </p:nvSpPr>
        <p:spPr/>
        <p:txBody>
          <a:bodyPr/>
          <a:lstStyle>
            <a:lvl1pPr>
              <a:defRPr/>
            </a:lvl1pPr>
          </a:lstStyle>
          <a:p>
            <a:fld id="{5AE1BA1D-8C16-4DD6-BCAD-3C3249E6E84F}" type="slidenum">
              <a:rPr lang="en-GB" altLang="en-US"/>
              <a:pPr/>
              <a:t>‹#›</a:t>
            </a:fld>
            <a:endParaRPr lang="en-GB" altLang="en-US"/>
          </a:p>
        </p:txBody>
      </p:sp>
    </p:spTree>
    <p:extLst>
      <p:ext uri="{BB962C8B-B14F-4D97-AF65-F5344CB8AC3E}">
        <p14:creationId xmlns:p14="http://schemas.microsoft.com/office/powerpoint/2010/main" val="1429284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F9CA749-692E-46AA-89BE-FA613FF77B93}"/>
              </a:ext>
            </a:extLst>
          </p:cNvPr>
          <p:cNvSpPr/>
          <p:nvPr/>
        </p:nvSpPr>
        <p:spPr>
          <a:xfrm>
            <a:off x="0" y="366714"/>
            <a:ext cx="12192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29" name="Rectangle 28">
            <a:extLst>
              <a:ext uri="{FF2B5EF4-FFF2-40B4-BE49-F238E27FC236}">
                <a16:creationId xmlns:a16="http://schemas.microsoft.com/office/drawing/2014/main" id="{A5922EAC-96CD-403A-9519-AB55721BCB50}"/>
              </a:ext>
            </a:extLst>
          </p:cNvPr>
          <p:cNvSpPr/>
          <p:nvPr/>
        </p:nvSpPr>
        <p:spPr>
          <a:xfrm>
            <a:off x="0" y="0"/>
            <a:ext cx="12192000" cy="3111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30" name="Rectangle 29">
            <a:extLst>
              <a:ext uri="{FF2B5EF4-FFF2-40B4-BE49-F238E27FC236}">
                <a16:creationId xmlns:a16="http://schemas.microsoft.com/office/drawing/2014/main" id="{E7C25071-65C0-46E2-857A-B50698214C4C}"/>
              </a:ext>
            </a:extLst>
          </p:cNvPr>
          <p:cNvSpPr/>
          <p:nvPr/>
        </p:nvSpPr>
        <p:spPr>
          <a:xfrm>
            <a:off x="0" y="307976"/>
            <a:ext cx="12192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31" name="Rectangle 30">
            <a:extLst>
              <a:ext uri="{FF2B5EF4-FFF2-40B4-BE49-F238E27FC236}">
                <a16:creationId xmlns:a16="http://schemas.microsoft.com/office/drawing/2014/main" id="{5BA344D1-D289-4DC5-9F2E-642184653C0F}"/>
              </a:ext>
            </a:extLst>
          </p:cNvPr>
          <p:cNvSpPr/>
          <p:nvPr/>
        </p:nvSpPr>
        <p:spPr>
          <a:xfrm flipV="1">
            <a:off x="7213600" y="360364"/>
            <a:ext cx="49784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32" name="Rectangle 31">
            <a:extLst>
              <a:ext uri="{FF2B5EF4-FFF2-40B4-BE49-F238E27FC236}">
                <a16:creationId xmlns:a16="http://schemas.microsoft.com/office/drawing/2014/main" id="{BD1ED4B8-36F0-4522-BE21-2C7A5EC594EB}"/>
              </a:ext>
            </a:extLst>
          </p:cNvPr>
          <p:cNvSpPr/>
          <p:nvPr/>
        </p:nvSpPr>
        <p:spPr>
          <a:xfrm flipV="1">
            <a:off x="7213600" y="439739"/>
            <a:ext cx="49784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useBgFill="1">
        <p:nvSpPr>
          <p:cNvPr id="33" name="Rounded Rectangle 32">
            <a:extLst>
              <a:ext uri="{FF2B5EF4-FFF2-40B4-BE49-F238E27FC236}">
                <a16:creationId xmlns:a16="http://schemas.microsoft.com/office/drawing/2014/main" id="{58E96D2E-C233-4FA2-841B-1A753D4E231F}"/>
              </a:ext>
            </a:extLst>
          </p:cNvPr>
          <p:cNvSpPr/>
          <p:nvPr/>
        </p:nvSpPr>
        <p:spPr bwMode="white">
          <a:xfrm>
            <a:off x="7209367" y="496889"/>
            <a:ext cx="408516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useBgFill="1">
        <p:nvSpPr>
          <p:cNvPr id="34" name="Rounded Rectangle 33">
            <a:extLst>
              <a:ext uri="{FF2B5EF4-FFF2-40B4-BE49-F238E27FC236}">
                <a16:creationId xmlns:a16="http://schemas.microsoft.com/office/drawing/2014/main" id="{A0CBC230-066E-406B-9552-4F472EE36474}"/>
              </a:ext>
            </a:extLst>
          </p:cNvPr>
          <p:cNvSpPr/>
          <p:nvPr/>
        </p:nvSpPr>
        <p:spPr bwMode="white">
          <a:xfrm>
            <a:off x="9831917" y="588963"/>
            <a:ext cx="21336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35" name="Rectangle 34">
            <a:extLst>
              <a:ext uri="{FF2B5EF4-FFF2-40B4-BE49-F238E27FC236}">
                <a16:creationId xmlns:a16="http://schemas.microsoft.com/office/drawing/2014/main" id="{A8FAB138-53C7-4E38-9307-BFBF71769E0C}"/>
              </a:ext>
            </a:extLst>
          </p:cNvPr>
          <p:cNvSpPr/>
          <p:nvPr/>
        </p:nvSpPr>
        <p:spPr bwMode="invGray">
          <a:xfrm>
            <a:off x="12113684" y="-1588"/>
            <a:ext cx="7620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36" name="Rectangle 35">
            <a:extLst>
              <a:ext uri="{FF2B5EF4-FFF2-40B4-BE49-F238E27FC236}">
                <a16:creationId xmlns:a16="http://schemas.microsoft.com/office/drawing/2014/main" id="{F0D6D631-DD7C-4DA1-88A8-C418270DDA46}"/>
              </a:ext>
            </a:extLst>
          </p:cNvPr>
          <p:cNvSpPr/>
          <p:nvPr/>
        </p:nvSpPr>
        <p:spPr bwMode="invGray">
          <a:xfrm>
            <a:off x="12058651" y="-1588"/>
            <a:ext cx="3810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37" name="Rectangle 36">
            <a:extLst>
              <a:ext uri="{FF2B5EF4-FFF2-40B4-BE49-F238E27FC236}">
                <a16:creationId xmlns:a16="http://schemas.microsoft.com/office/drawing/2014/main" id="{19B20196-893C-4518-B3E1-96F9C2C0119E}"/>
              </a:ext>
            </a:extLst>
          </p:cNvPr>
          <p:cNvSpPr/>
          <p:nvPr/>
        </p:nvSpPr>
        <p:spPr bwMode="invGray">
          <a:xfrm>
            <a:off x="12033251" y="-1588"/>
            <a:ext cx="12700"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38" name="Rectangle 37">
            <a:extLst>
              <a:ext uri="{FF2B5EF4-FFF2-40B4-BE49-F238E27FC236}">
                <a16:creationId xmlns:a16="http://schemas.microsoft.com/office/drawing/2014/main" id="{1A9042E2-058C-4931-9452-89D5669D30C9}"/>
              </a:ext>
            </a:extLst>
          </p:cNvPr>
          <p:cNvSpPr/>
          <p:nvPr/>
        </p:nvSpPr>
        <p:spPr bwMode="invGray">
          <a:xfrm>
            <a:off x="11967633" y="-1588"/>
            <a:ext cx="35984"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39" name="Rectangle 38">
            <a:extLst>
              <a:ext uri="{FF2B5EF4-FFF2-40B4-BE49-F238E27FC236}">
                <a16:creationId xmlns:a16="http://schemas.microsoft.com/office/drawing/2014/main" id="{2ADF7E53-D9B9-4B0A-91E4-1369F88C59CC}"/>
              </a:ext>
            </a:extLst>
          </p:cNvPr>
          <p:cNvSpPr/>
          <p:nvPr/>
        </p:nvSpPr>
        <p:spPr bwMode="invGray">
          <a:xfrm>
            <a:off x="11887201" y="0"/>
            <a:ext cx="74084"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40" name="Rectangle 39">
            <a:extLst>
              <a:ext uri="{FF2B5EF4-FFF2-40B4-BE49-F238E27FC236}">
                <a16:creationId xmlns:a16="http://schemas.microsoft.com/office/drawing/2014/main" id="{1B5CC7E5-C163-43FB-9D49-71D64F65A183}"/>
              </a:ext>
            </a:extLst>
          </p:cNvPr>
          <p:cNvSpPr/>
          <p:nvPr/>
        </p:nvSpPr>
        <p:spPr bwMode="invGray">
          <a:xfrm>
            <a:off x="11832167" y="0"/>
            <a:ext cx="10584"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1039" name="Title Placeholder 21">
            <a:extLst>
              <a:ext uri="{FF2B5EF4-FFF2-40B4-BE49-F238E27FC236}">
                <a16:creationId xmlns:a16="http://schemas.microsoft.com/office/drawing/2014/main" id="{42258354-8D18-4C68-B88C-442DCFD40496}"/>
              </a:ext>
            </a:extLst>
          </p:cNvPr>
          <p:cNvSpPr>
            <a:spLocks noGrp="1"/>
          </p:cNvSpPr>
          <p:nvPr>
            <p:ph type="title"/>
          </p:nvPr>
        </p:nvSpPr>
        <p:spPr bwMode="auto">
          <a:xfrm>
            <a:off x="609600" y="1143000"/>
            <a:ext cx="10972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40" name="Text Placeholder 12">
            <a:extLst>
              <a:ext uri="{FF2B5EF4-FFF2-40B4-BE49-F238E27FC236}">
                <a16:creationId xmlns:a16="http://schemas.microsoft.com/office/drawing/2014/main" id="{63A38B30-8F97-4988-BA3D-595550040447}"/>
              </a:ext>
            </a:extLst>
          </p:cNvPr>
          <p:cNvSpPr>
            <a:spLocks noGrp="1"/>
          </p:cNvSpPr>
          <p:nvPr>
            <p:ph type="body" idx="1"/>
          </p:nvPr>
        </p:nvSpPr>
        <p:spPr bwMode="auto">
          <a:xfrm>
            <a:off x="609600" y="2249488"/>
            <a:ext cx="109728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09B3FCAF-8A95-4654-B541-6EF57628C171}"/>
              </a:ext>
            </a:extLst>
          </p:cNvPr>
          <p:cNvSpPr>
            <a:spLocks noGrp="1"/>
          </p:cNvSpPr>
          <p:nvPr>
            <p:ph type="dt" sz="half" idx="2"/>
          </p:nvPr>
        </p:nvSpPr>
        <p:spPr>
          <a:xfrm>
            <a:off x="8782051" y="612775"/>
            <a:ext cx="1276349" cy="457200"/>
          </a:xfrm>
          <a:prstGeom prst="rect">
            <a:avLst/>
          </a:prstGeom>
        </p:spPr>
        <p:txBody>
          <a:bodyPr vert="horz"/>
          <a:lstStyle>
            <a:lvl1pPr algn="l" eaLnBrk="1" latinLnBrk="0" hangingPunct="1">
              <a:defRPr kumimoji="0" sz="800">
                <a:solidFill>
                  <a:schemeClr val="accent2"/>
                </a:solidFill>
              </a:defRPr>
            </a:lvl1pPr>
          </a:lstStyle>
          <a:p>
            <a:pPr>
              <a:defRPr/>
            </a:pPr>
            <a:endParaRPr lang="en-GB"/>
          </a:p>
        </p:txBody>
      </p:sp>
      <p:sp>
        <p:nvSpPr>
          <p:cNvPr id="3" name="Footer Placeholder 2">
            <a:extLst>
              <a:ext uri="{FF2B5EF4-FFF2-40B4-BE49-F238E27FC236}">
                <a16:creationId xmlns:a16="http://schemas.microsoft.com/office/drawing/2014/main" id="{234AFCE6-E332-4C8F-9A54-DDB8427187A8}"/>
              </a:ext>
            </a:extLst>
          </p:cNvPr>
          <p:cNvSpPr>
            <a:spLocks noGrp="1"/>
          </p:cNvSpPr>
          <p:nvPr>
            <p:ph type="ftr" sz="quarter" idx="3"/>
          </p:nvPr>
        </p:nvSpPr>
        <p:spPr>
          <a:xfrm>
            <a:off x="7010401" y="612775"/>
            <a:ext cx="1767417" cy="457200"/>
          </a:xfrm>
          <a:prstGeom prst="rect">
            <a:avLst/>
          </a:prstGeom>
        </p:spPr>
        <p:txBody>
          <a:bodyPr vert="horz"/>
          <a:lstStyle>
            <a:lvl1pPr algn="r" eaLnBrk="1" latinLnBrk="0" hangingPunct="1">
              <a:defRPr kumimoji="0" sz="800">
                <a:solidFill>
                  <a:schemeClr val="accent2"/>
                </a:solidFill>
              </a:defRPr>
            </a:lvl1pPr>
          </a:lstStyle>
          <a:p>
            <a:pPr>
              <a:defRPr/>
            </a:pPr>
            <a:endParaRPr lang="en-GB"/>
          </a:p>
        </p:txBody>
      </p:sp>
      <p:sp>
        <p:nvSpPr>
          <p:cNvPr id="23" name="Slide Number Placeholder 22">
            <a:extLst>
              <a:ext uri="{FF2B5EF4-FFF2-40B4-BE49-F238E27FC236}">
                <a16:creationId xmlns:a16="http://schemas.microsoft.com/office/drawing/2014/main" id="{D307FBB9-F4BD-42C8-9D7F-046E419981A7}"/>
              </a:ext>
            </a:extLst>
          </p:cNvPr>
          <p:cNvSpPr>
            <a:spLocks noGrp="1"/>
          </p:cNvSpPr>
          <p:nvPr>
            <p:ph type="sldNum" sz="quarter" idx="4"/>
          </p:nvPr>
        </p:nvSpPr>
        <p:spPr>
          <a:xfrm>
            <a:off x="10898717" y="1588"/>
            <a:ext cx="1016000" cy="366712"/>
          </a:xfrm>
          <a:prstGeom prst="rect">
            <a:avLst/>
          </a:prstGeom>
        </p:spPr>
        <p:txBody>
          <a:bodyPr vert="horz" wrap="square" lIns="91440" tIns="45720" rIns="91440" bIns="45720" numCol="1" anchor="b" anchorCtr="0" compatLnSpc="1">
            <a:prstTxWarp prst="textNoShape">
              <a:avLst/>
            </a:prstTxWarp>
          </a:bodyPr>
          <a:lstStyle>
            <a:lvl1pPr algn="r">
              <a:defRPr>
                <a:solidFill>
                  <a:srgbClr val="FFFFFF"/>
                </a:solidFill>
              </a:defRPr>
            </a:lvl1pPr>
          </a:lstStyle>
          <a:p>
            <a:fld id="{760011C2-FB70-4A05-8F91-E602F0DC85E6}" type="slidenum">
              <a:rPr lang="en-GB" altLang="en-US"/>
              <a:pPr/>
              <a:t>‹#›</a:t>
            </a:fld>
            <a:endParaRPr lang="en-GB" altLang="en-US"/>
          </a:p>
        </p:txBody>
      </p:sp>
    </p:spTree>
    <p:extLst>
      <p:ext uri="{BB962C8B-B14F-4D97-AF65-F5344CB8AC3E}">
        <p14:creationId xmlns:p14="http://schemas.microsoft.com/office/powerpoint/2010/main" val="19677781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82"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82"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jpg"/></Relationships>
</file>

<file path=ppt/slides/_rels/slide3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gif"/><Relationship Id="rId1" Type="http://schemas.openxmlformats.org/officeDocument/2006/relationships/slideLayout" Target="../slideLayouts/slideLayout2.xml"/><Relationship Id="rId5" Type="http://schemas.openxmlformats.org/officeDocument/2006/relationships/image" Target="../media/image67.jp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3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43.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DAF3AA4-2427-4954-BF58-5BB13BF6FC71}"/>
              </a:ext>
            </a:extLst>
          </p:cNvPr>
          <p:cNvSpPr>
            <a:spLocks noGrp="1" noChangeArrowheads="1"/>
          </p:cNvSpPr>
          <p:nvPr>
            <p:ph type="ctrTitle"/>
          </p:nvPr>
        </p:nvSpPr>
        <p:spPr>
          <a:xfrm>
            <a:off x="2208213" y="1"/>
            <a:ext cx="7772400" cy="1431925"/>
          </a:xfrm>
        </p:spPr>
        <p:txBody>
          <a:bodyPr/>
          <a:lstStyle/>
          <a:p>
            <a:pPr eaLnBrk="1" hangingPunct="1"/>
            <a:r>
              <a:rPr lang="en-GB" altLang="en-US"/>
              <a:t>Parent Maths Workshop</a:t>
            </a:r>
            <a:endParaRPr lang="en-US" altLang="en-US"/>
          </a:p>
        </p:txBody>
      </p:sp>
      <p:sp>
        <p:nvSpPr>
          <p:cNvPr id="6" name="Rectangle 2">
            <a:extLst>
              <a:ext uri="{FF2B5EF4-FFF2-40B4-BE49-F238E27FC236}">
                <a16:creationId xmlns:a16="http://schemas.microsoft.com/office/drawing/2014/main" id="{489652CE-18A9-4C14-BF4D-81ECB248FC65}"/>
              </a:ext>
            </a:extLst>
          </p:cNvPr>
          <p:cNvSpPr txBox="1">
            <a:spLocks noChangeArrowheads="1"/>
          </p:cNvSpPr>
          <p:nvPr/>
        </p:nvSpPr>
        <p:spPr bwMode="auto">
          <a:xfrm>
            <a:off x="2208213" y="3799136"/>
            <a:ext cx="7772400" cy="1431925"/>
          </a:xfrm>
          <a:prstGeom prst="rect">
            <a:avLst/>
          </a:prstGeom>
          <a:noFill/>
          <a:ln>
            <a:noFill/>
          </a:ln>
          <a:effectLst/>
        </p:spPr>
        <p:txBody>
          <a:bodyPr anchor="ct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defRPr/>
            </a:pPr>
            <a:r>
              <a:rPr lang="en-US" dirty="0">
                <a:solidFill>
                  <a:srgbClr val="424456"/>
                </a:solidFill>
                <a:latin typeface="Trebuchet MS"/>
              </a:rPr>
              <a:t>Key Stage Two </a:t>
            </a:r>
          </a:p>
        </p:txBody>
      </p:sp>
      <p:pic>
        <p:nvPicPr>
          <p:cNvPr id="8" name="Picture 7">
            <a:extLst>
              <a:ext uri="{FF2B5EF4-FFF2-40B4-BE49-F238E27FC236}">
                <a16:creationId xmlns:a16="http://schemas.microsoft.com/office/drawing/2014/main" id="{FA502597-A702-4199-9191-4FEE9BAC2F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1413" y="1340768"/>
            <a:ext cx="2286000" cy="2286000"/>
          </a:xfrm>
          <a:prstGeom prst="rect">
            <a:avLst/>
          </a:prstGeom>
        </p:spPr>
      </p:pic>
      <p:sp>
        <p:nvSpPr>
          <p:cNvPr id="2" name="TextBox 1">
            <a:extLst>
              <a:ext uri="{FF2B5EF4-FFF2-40B4-BE49-F238E27FC236}">
                <a16:creationId xmlns:a16="http://schemas.microsoft.com/office/drawing/2014/main" id="{83A0BA82-994F-4FC8-B03A-A68D666305F7}"/>
              </a:ext>
            </a:extLst>
          </p:cNvPr>
          <p:cNvSpPr txBox="1"/>
          <p:nvPr/>
        </p:nvSpPr>
        <p:spPr>
          <a:xfrm>
            <a:off x="4494213" y="5194066"/>
            <a:ext cx="2743200" cy="923330"/>
          </a:xfrm>
          <a:prstGeom prst="rect">
            <a:avLst/>
          </a:prstGeom>
          <a:noFill/>
        </p:spPr>
        <p:txBody>
          <a:bodyPr wrap="square" rtlCol="0">
            <a:spAutoFit/>
          </a:bodyPr>
          <a:lstStyle/>
          <a:p>
            <a:pPr algn="ctr"/>
            <a:r>
              <a:rPr lang="en-GB" dirty="0"/>
              <a:t>Mr Wheeler </a:t>
            </a:r>
          </a:p>
          <a:p>
            <a:pPr algn="ctr"/>
            <a:r>
              <a:rPr lang="en-GB" dirty="0"/>
              <a:t>Headteacher and Maths Co-ordinator </a:t>
            </a:r>
          </a:p>
        </p:txBody>
      </p:sp>
      <p:pic>
        <p:nvPicPr>
          <p:cNvPr id="1026" name="Picture 2" descr="Trekenner CP School - Home | Facebook">
            <a:extLst>
              <a:ext uri="{FF2B5EF4-FFF2-40B4-BE49-F238E27FC236}">
                <a16:creationId xmlns:a16="http://schemas.microsoft.com/office/drawing/2014/main" id="{75C04465-9230-424C-90E7-AEDD9B57F8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5868" y="151832"/>
            <a:ext cx="1818051" cy="15701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hape 905"/>
          <p:cNvSpPr>
            <a:spLocks/>
          </p:cNvSpPr>
          <p:nvPr/>
        </p:nvSpPr>
        <p:spPr bwMode="auto">
          <a:xfrm>
            <a:off x="1881189" y="6500813"/>
            <a:ext cx="8429625" cy="0"/>
          </a:xfrm>
          <a:custGeom>
            <a:avLst/>
            <a:gdLst>
              <a:gd name="T0" fmla="*/ 2147483647 w 21600"/>
              <a:gd name="T1" fmla="*/ 1 h 1"/>
              <a:gd name="T2" fmla="*/ 2147483647 w 21600"/>
              <a:gd name="T3" fmla="*/ 1 h 1"/>
              <a:gd name="T4" fmla="*/ 2147483647 w 21600"/>
              <a:gd name="T5" fmla="*/ 1 h 1"/>
              <a:gd name="T6" fmla="*/ 2147483647 w 21600"/>
              <a:gd name="T7" fmla="*/ 1 h 1"/>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1" extrusionOk="0">
                <a:moveTo>
                  <a:pt x="0" y="0"/>
                </a:moveTo>
                <a:lnTo>
                  <a:pt x="21600" y="0"/>
                </a:lnTo>
                <a:lnTo>
                  <a:pt x="0" y="0"/>
                </a:lnTo>
                <a:close/>
              </a:path>
            </a:pathLst>
          </a:custGeom>
          <a:noFill/>
          <a:ln w="76200">
            <a:solidFill>
              <a:srgbClr val="444444">
                <a:alpha val="30196"/>
              </a:srgbClr>
            </a:solidFill>
            <a:miter lim="400000"/>
            <a:headEnd/>
            <a:tailEnd/>
          </a:ln>
          <a:extLst>
            <a:ext uri="{909E8E84-426E-40dd-AFC4-6F175D3DCCD1}">
              <a14:hiddenFill xmlns:a14="http://schemas.microsoft.com/office/drawing/2010/main" xmlns="">
                <a:solidFill>
                  <a:srgbClr val="FFFFFF"/>
                </a:solidFill>
              </a14:hiddenFill>
            </a:ext>
          </a:extLst>
        </p:spPr>
        <p:txBody>
          <a:bodyPr lIns="35717" tIns="35717" rIns="35717" bIns="35717" anchor="ctr"/>
          <a:lstStyle/>
          <a:p>
            <a:endParaRPr lang="en-US"/>
          </a:p>
        </p:txBody>
      </p:sp>
      <p:sp>
        <p:nvSpPr>
          <p:cNvPr id="21506" name="Shape 906"/>
          <p:cNvSpPr>
            <a:spLocks/>
          </p:cNvSpPr>
          <p:nvPr/>
        </p:nvSpPr>
        <p:spPr bwMode="auto">
          <a:xfrm>
            <a:off x="1881189" y="357188"/>
            <a:ext cx="8429625" cy="0"/>
          </a:xfrm>
          <a:custGeom>
            <a:avLst/>
            <a:gdLst>
              <a:gd name="T0" fmla="*/ 2147483647 w 21600"/>
              <a:gd name="T1" fmla="*/ 2147483647 w 21600"/>
              <a:gd name="T2" fmla="*/ 2147483647 w 21600"/>
              <a:gd name="T3" fmla="*/ 2147483647 w 21600"/>
              <a:gd name="T4" fmla="*/ 0 60000 65536"/>
              <a:gd name="T5" fmla="*/ 5898240 60000 65536"/>
              <a:gd name="T6" fmla="*/ 11796480 60000 65536"/>
              <a:gd name="T7" fmla="*/ 17694720 60000 65536"/>
            </a:gdLst>
            <a:ahLst/>
            <a:cxnLst>
              <a:cxn ang="T4">
                <a:pos x="T0" y="0"/>
              </a:cxn>
              <a:cxn ang="T5">
                <a:pos x="T1" y="0"/>
              </a:cxn>
              <a:cxn ang="T6">
                <a:pos x="T2" y="0"/>
              </a:cxn>
              <a:cxn ang="T7">
                <a:pos x="T3" y="0"/>
              </a:cxn>
            </a:cxnLst>
            <a:rect l="0" t="0" r="r" b="b"/>
            <a:pathLst>
              <a:path w="21600" extrusionOk="0">
                <a:moveTo>
                  <a:pt x="0" y="0"/>
                </a:moveTo>
                <a:lnTo>
                  <a:pt x="21600" y="0"/>
                </a:lnTo>
                <a:lnTo>
                  <a:pt x="0" y="0"/>
                </a:lnTo>
                <a:close/>
              </a:path>
            </a:pathLst>
          </a:custGeom>
          <a:noFill/>
          <a:ln w="12700">
            <a:solidFill>
              <a:srgbClr val="444444">
                <a:alpha val="30196"/>
              </a:srgbClr>
            </a:solidFill>
            <a:miter lim="400000"/>
            <a:headEnd/>
            <a:tailEnd/>
          </a:ln>
          <a:extLst>
            <a:ext uri="{909E8E84-426E-40dd-AFC4-6F175D3DCCD1}">
              <a14:hiddenFill xmlns:a14="http://schemas.microsoft.com/office/drawing/2010/main" xmlns="">
                <a:solidFill>
                  <a:srgbClr val="FFFFFF"/>
                </a:solidFill>
              </a14:hiddenFill>
            </a:ext>
          </a:extLst>
        </p:spPr>
        <p:txBody>
          <a:bodyPr lIns="35717" tIns="35717" rIns="35717" bIns="35717" anchor="ctr"/>
          <a:lstStyle/>
          <a:p>
            <a:endParaRPr lang="en-US"/>
          </a:p>
        </p:txBody>
      </p:sp>
      <p:sp>
        <p:nvSpPr>
          <p:cNvPr id="22531" name="Shape 907"/>
          <p:cNvSpPr>
            <a:spLocks noGrp="1"/>
          </p:cNvSpPr>
          <p:nvPr>
            <p:ph type="title"/>
          </p:nvPr>
        </p:nvSpPr>
        <p:spPr/>
        <p:txBody>
          <a:bodyPr/>
          <a:lstStyle/>
          <a:p>
            <a:pPr>
              <a:defRPr/>
            </a:pPr>
            <a:endParaRPr lang="en-US">
              <a:latin typeface="Arial" charset="0"/>
              <a:ea typeface="ＭＳ Ｐゴシック" charset="0"/>
            </a:endParaRPr>
          </a:p>
        </p:txBody>
      </p:sp>
      <p:sp>
        <p:nvSpPr>
          <p:cNvPr id="22532" name="Shape 908"/>
          <p:cNvSpPr>
            <a:spLocks noGrp="1"/>
          </p:cNvSpPr>
          <p:nvPr>
            <p:ph type="body" idx="1"/>
          </p:nvPr>
        </p:nvSpPr>
        <p:spPr>
          <a:xfrm>
            <a:off x="1676401" y="1803400"/>
            <a:ext cx="8429625" cy="4027488"/>
          </a:xfrm>
        </p:spPr>
        <p:txBody>
          <a:bodyPr/>
          <a:lstStyle/>
          <a:p>
            <a:pPr>
              <a:defRPr/>
            </a:pPr>
            <a:endParaRPr lang="en-US">
              <a:latin typeface="Arial" charset="0"/>
              <a:ea typeface="ＭＳ Ｐゴシック" charset="0"/>
            </a:endParaRPr>
          </a:p>
        </p:txBody>
      </p:sp>
      <p:pic>
        <p:nvPicPr>
          <p:cNvPr id="21509" name="logo-inline-helvetic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62564" y="6559551"/>
            <a:ext cx="1825625"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sp>
        <p:nvSpPr>
          <p:cNvPr id="21510" name="Shape 910"/>
          <p:cNvSpPr>
            <a:spLocks noChangeArrowheads="1"/>
          </p:cNvSpPr>
          <p:nvPr/>
        </p:nvSpPr>
        <p:spPr bwMode="auto">
          <a:xfrm>
            <a:off x="1524000" y="0"/>
            <a:ext cx="9144000" cy="6858000"/>
          </a:xfrm>
          <a:prstGeom prst="rect">
            <a:avLst/>
          </a:prstGeom>
          <a:solidFill>
            <a:srgbClr val="FFFFFF"/>
          </a:solidFill>
          <a:ln w="12700">
            <a:solidFill>
              <a:srgbClr val="000000"/>
            </a:solidFill>
            <a:miter lim="800000"/>
            <a:headEnd/>
            <a:tailEnd/>
          </a:ln>
        </p:spPr>
        <p:txBody>
          <a:bodyPr lIns="45718" tIns="45718" rIns="45718" bIns="45718" anchor="ctr"/>
          <a:lstStyle/>
          <a:p>
            <a:pPr defTabSz="912813"/>
            <a:endParaRPr lang="en-US" sz="3400">
              <a:solidFill>
                <a:srgbClr val="000000"/>
              </a:solidFill>
              <a:cs typeface="Arial" charset="0"/>
              <a:sym typeface="Arial" charset="0"/>
            </a:endParaRPr>
          </a:p>
        </p:txBody>
      </p:sp>
      <p:grpSp>
        <p:nvGrpSpPr>
          <p:cNvPr id="21511" name="Group 913"/>
          <p:cNvGrpSpPr>
            <a:grpSpLocks/>
          </p:cNvGrpSpPr>
          <p:nvPr/>
        </p:nvGrpSpPr>
        <p:grpSpPr bwMode="auto">
          <a:xfrm>
            <a:off x="2857500" y="704851"/>
            <a:ext cx="3887788" cy="3876675"/>
            <a:chOff x="0" y="0"/>
            <a:chExt cx="5529298" cy="5513494"/>
          </a:xfrm>
        </p:grpSpPr>
        <p:sp>
          <p:nvSpPr>
            <p:cNvPr id="21522" name="Shape 911"/>
            <p:cNvSpPr>
              <a:spLocks noChangeArrowheads="1"/>
            </p:cNvSpPr>
            <p:nvPr/>
          </p:nvSpPr>
          <p:spPr bwMode="auto">
            <a:xfrm>
              <a:off x="0" y="0"/>
              <a:ext cx="5529298" cy="5513494"/>
            </a:xfrm>
            <a:prstGeom prst="ellipse">
              <a:avLst/>
            </a:prstGeom>
            <a:solidFill>
              <a:srgbClr val="BBE0E3">
                <a:alpha val="79999"/>
              </a:srgbClr>
            </a:solidFill>
            <a:ln w="12700">
              <a:solidFill>
                <a:srgbClr val="000000"/>
              </a:solidFill>
              <a:round/>
              <a:headEnd/>
              <a:tailEnd/>
            </a:ln>
          </p:spPr>
          <p:txBody>
            <a:bodyPr lIns="65023" tIns="65023" rIns="65023" bIns="65023" anchor="ctr"/>
            <a:lstStyle/>
            <a:p>
              <a:pPr defTabSz="912813"/>
              <a:endParaRPr lang="en-US" sz="3400">
                <a:solidFill>
                  <a:srgbClr val="000000"/>
                </a:solidFill>
                <a:cs typeface="Arial" charset="0"/>
                <a:sym typeface="Arial" charset="0"/>
              </a:endParaRPr>
            </a:p>
          </p:txBody>
        </p:sp>
        <p:sp>
          <p:nvSpPr>
            <p:cNvPr id="21523" name="Shape 912"/>
            <p:cNvSpPr>
              <a:spLocks noChangeArrowheads="1"/>
            </p:cNvSpPr>
            <p:nvPr/>
          </p:nvSpPr>
          <p:spPr bwMode="auto">
            <a:xfrm>
              <a:off x="1021468" y="2030942"/>
              <a:ext cx="2358062" cy="930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wrap="none" lIns="65023" tIns="65023" rIns="65023" bIns="65023" anchor="ctr">
              <a:spAutoFit/>
            </a:bodyPr>
            <a:lstStyle/>
            <a:p>
              <a:pPr defTabSz="1300163"/>
              <a:r>
                <a:rPr lang="en-US" sz="3400">
                  <a:solidFill>
                    <a:srgbClr val="000000"/>
                  </a:solidFill>
                  <a:cs typeface="Arial" charset="0"/>
                  <a:sym typeface="Arial" charset="0"/>
                </a:rPr>
                <a:t>Fluency</a:t>
              </a:r>
            </a:p>
          </p:txBody>
        </p:sp>
      </p:grpSp>
      <p:grpSp>
        <p:nvGrpSpPr>
          <p:cNvPr id="21512" name="Group 916"/>
          <p:cNvGrpSpPr>
            <a:grpSpLocks/>
          </p:cNvGrpSpPr>
          <p:nvPr/>
        </p:nvGrpSpPr>
        <p:grpSpPr bwMode="auto">
          <a:xfrm>
            <a:off x="5448300" y="1058863"/>
            <a:ext cx="4248150" cy="3738562"/>
            <a:chOff x="0" y="0"/>
            <a:chExt cx="6041741" cy="5317067"/>
          </a:xfrm>
        </p:grpSpPr>
        <p:sp>
          <p:nvSpPr>
            <p:cNvPr id="21520" name="Shape 914"/>
            <p:cNvSpPr>
              <a:spLocks noChangeArrowheads="1"/>
            </p:cNvSpPr>
            <p:nvPr/>
          </p:nvSpPr>
          <p:spPr bwMode="auto">
            <a:xfrm>
              <a:off x="0" y="0"/>
              <a:ext cx="5854418" cy="5317067"/>
            </a:xfrm>
            <a:prstGeom prst="ellipse">
              <a:avLst/>
            </a:prstGeom>
            <a:solidFill>
              <a:srgbClr val="F6FF9F">
                <a:alpha val="56078"/>
              </a:srgbClr>
            </a:solidFill>
            <a:ln w="12700">
              <a:solidFill>
                <a:srgbClr val="000000"/>
              </a:solidFill>
              <a:round/>
              <a:headEnd/>
              <a:tailEnd/>
            </a:ln>
          </p:spPr>
          <p:txBody>
            <a:bodyPr lIns="65023" tIns="65023" rIns="65023" bIns="65023" anchor="ctr"/>
            <a:lstStyle/>
            <a:p>
              <a:pPr algn="just" defTabSz="912813"/>
              <a:endParaRPr lang="en-US" sz="3400">
                <a:solidFill>
                  <a:srgbClr val="000000"/>
                </a:solidFill>
                <a:cs typeface="Arial" charset="0"/>
                <a:sym typeface="Arial" charset="0"/>
              </a:endParaRPr>
            </a:p>
          </p:txBody>
        </p:sp>
        <p:sp>
          <p:nvSpPr>
            <p:cNvPr id="21521" name="Shape 915"/>
            <p:cNvSpPr>
              <a:spLocks noChangeArrowheads="1"/>
            </p:cNvSpPr>
            <p:nvPr/>
          </p:nvSpPr>
          <p:spPr bwMode="auto">
            <a:xfrm>
              <a:off x="2252521" y="400933"/>
              <a:ext cx="3789220" cy="2419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65023" tIns="65023" rIns="65023" bIns="65023" anchor="ctr">
              <a:spAutoFit/>
            </a:bodyPr>
            <a:lstStyle/>
            <a:p>
              <a:pPr defTabSz="1300163"/>
              <a:r>
                <a:rPr lang="en-US" sz="3400">
                  <a:solidFill>
                    <a:srgbClr val="000000"/>
                  </a:solidFill>
                  <a:cs typeface="Arial" charset="0"/>
                  <a:sym typeface="Arial" charset="0"/>
                </a:rPr>
                <a:t>            Problem </a:t>
              </a:r>
              <a:r>
                <a:rPr lang="en-GB" sz="3400">
                  <a:solidFill>
                    <a:srgbClr val="000000"/>
                  </a:solidFill>
                  <a:cs typeface="Arial" charset="0"/>
                  <a:sym typeface="Arial" charset="0"/>
                </a:rPr>
                <a:t>    </a:t>
              </a:r>
              <a:r>
                <a:rPr lang="en-US" sz="3400">
                  <a:solidFill>
                    <a:srgbClr val="000000"/>
                  </a:solidFill>
                  <a:cs typeface="Arial" charset="0"/>
                  <a:sym typeface="Arial" charset="0"/>
                </a:rPr>
                <a:t>solving</a:t>
              </a:r>
            </a:p>
          </p:txBody>
        </p:sp>
      </p:grpSp>
      <p:grpSp>
        <p:nvGrpSpPr>
          <p:cNvPr id="21513" name="Group 919"/>
          <p:cNvGrpSpPr>
            <a:grpSpLocks/>
          </p:cNvGrpSpPr>
          <p:nvPr/>
        </p:nvGrpSpPr>
        <p:grpSpPr bwMode="auto">
          <a:xfrm>
            <a:off x="3863975" y="2924175"/>
            <a:ext cx="3970338" cy="3716338"/>
            <a:chOff x="0" y="0"/>
            <a:chExt cx="5646703" cy="5285459"/>
          </a:xfrm>
        </p:grpSpPr>
        <p:sp>
          <p:nvSpPr>
            <p:cNvPr id="21518" name="Shape 917"/>
            <p:cNvSpPr>
              <a:spLocks noChangeArrowheads="1"/>
            </p:cNvSpPr>
            <p:nvPr/>
          </p:nvSpPr>
          <p:spPr bwMode="auto">
            <a:xfrm>
              <a:off x="0" y="0"/>
              <a:ext cx="5646703" cy="5285459"/>
            </a:xfrm>
            <a:prstGeom prst="ellipse">
              <a:avLst/>
            </a:prstGeom>
            <a:solidFill>
              <a:srgbClr val="F9A307">
                <a:alpha val="49019"/>
              </a:srgbClr>
            </a:solidFill>
            <a:ln w="12700">
              <a:solidFill>
                <a:srgbClr val="000000"/>
              </a:solidFill>
              <a:round/>
              <a:headEnd/>
              <a:tailEnd/>
            </a:ln>
          </p:spPr>
          <p:txBody>
            <a:bodyPr lIns="65023" tIns="65023" rIns="65023" bIns="65023" anchor="ctr"/>
            <a:lstStyle/>
            <a:p>
              <a:pPr defTabSz="912813"/>
              <a:endParaRPr lang="en-US" sz="3400">
                <a:solidFill>
                  <a:srgbClr val="000000"/>
                </a:solidFill>
                <a:cs typeface="Arial" charset="0"/>
                <a:sym typeface="Arial" charset="0"/>
              </a:endParaRPr>
            </a:p>
          </p:txBody>
        </p:sp>
        <p:sp>
          <p:nvSpPr>
            <p:cNvPr id="21519" name="Shape 918"/>
            <p:cNvSpPr>
              <a:spLocks noChangeArrowheads="1"/>
            </p:cNvSpPr>
            <p:nvPr/>
          </p:nvSpPr>
          <p:spPr bwMode="auto">
            <a:xfrm>
              <a:off x="1126208" y="308328"/>
              <a:ext cx="3151674" cy="3907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wrap="none" lIns="65023" tIns="65023" rIns="65023" bIns="65023" anchor="ctr">
              <a:spAutoFit/>
            </a:bodyPr>
            <a:lstStyle/>
            <a:p>
              <a:pPr defTabSz="912813"/>
              <a:endParaRPr lang="en-US" sz="3400">
                <a:solidFill>
                  <a:srgbClr val="000000"/>
                </a:solidFill>
                <a:cs typeface="Arial" charset="0"/>
                <a:sym typeface="Arial" charset="0"/>
              </a:endParaRPr>
            </a:p>
            <a:p>
              <a:pPr defTabSz="912813"/>
              <a:endParaRPr lang="en-US" sz="3400">
                <a:solidFill>
                  <a:srgbClr val="000000"/>
                </a:solidFill>
                <a:cs typeface="Arial" charset="0"/>
                <a:sym typeface="Arial" charset="0"/>
              </a:endParaRPr>
            </a:p>
            <a:p>
              <a:pPr defTabSz="912813"/>
              <a:endParaRPr lang="en-US" sz="3400">
                <a:solidFill>
                  <a:srgbClr val="000000"/>
                </a:solidFill>
                <a:cs typeface="Arial" charset="0"/>
                <a:sym typeface="Arial" charset="0"/>
              </a:endParaRPr>
            </a:p>
            <a:p>
              <a:pPr defTabSz="912813"/>
              <a:endParaRPr lang="en-US" sz="3400">
                <a:solidFill>
                  <a:srgbClr val="000000"/>
                </a:solidFill>
                <a:cs typeface="Arial" charset="0"/>
                <a:sym typeface="Arial" charset="0"/>
              </a:endParaRPr>
            </a:p>
            <a:p>
              <a:pPr defTabSz="912813"/>
              <a:r>
                <a:rPr lang="en-US" sz="3400">
                  <a:solidFill>
                    <a:srgbClr val="000000"/>
                  </a:solidFill>
                  <a:cs typeface="Arial" charset="0"/>
                  <a:sym typeface="Arial" charset="0"/>
                </a:rPr>
                <a:t>Reasoning</a:t>
              </a:r>
            </a:p>
          </p:txBody>
        </p:sp>
      </p:grpSp>
      <p:sp>
        <p:nvSpPr>
          <p:cNvPr id="920" name="Shape 920"/>
          <p:cNvSpPr>
            <a:spLocks noChangeShapeType="1"/>
          </p:cNvSpPr>
          <p:nvPr/>
        </p:nvSpPr>
        <p:spPr bwMode="auto">
          <a:xfrm flipH="1" flipV="1">
            <a:off x="5849939" y="3429001"/>
            <a:ext cx="3417887" cy="2303463"/>
          </a:xfrm>
          <a:prstGeom prst="line">
            <a:avLst/>
          </a:prstGeom>
          <a:noFill/>
          <a:ln w="101600">
            <a:solidFill>
              <a:srgbClr val="000000"/>
            </a:solidFill>
            <a:round/>
            <a:headEnd/>
            <a:tailEnd type="triangle" w="med" len="med"/>
          </a:ln>
          <a:extLst>
            <a:ext uri="{909E8E84-426E-40dd-AFC4-6F175D3DCCD1}">
              <a14:hiddenFill xmlns:a14="http://schemas.microsoft.com/office/drawing/2010/main" xmlns="">
                <a:noFill/>
              </a14:hiddenFill>
            </a:ext>
          </a:extLst>
        </p:spPr>
        <p:txBody>
          <a:bodyPr lIns="45718" tIns="45718" rIns="45718" bIns="45718"/>
          <a:lstStyle/>
          <a:p>
            <a:endParaRPr lang="en-US"/>
          </a:p>
        </p:txBody>
      </p:sp>
      <p:grpSp>
        <p:nvGrpSpPr>
          <p:cNvPr id="923" name="Group 923"/>
          <p:cNvGrpSpPr>
            <a:grpSpLocks/>
          </p:cNvGrpSpPr>
          <p:nvPr/>
        </p:nvGrpSpPr>
        <p:grpSpPr bwMode="auto">
          <a:xfrm>
            <a:off x="7608888" y="5589588"/>
            <a:ext cx="3059112" cy="1008062"/>
            <a:chOff x="0" y="0"/>
            <a:chExt cx="4599266" cy="1600765"/>
          </a:xfrm>
        </p:grpSpPr>
        <p:sp>
          <p:nvSpPr>
            <p:cNvPr id="21516" name="Shape 921"/>
            <p:cNvSpPr>
              <a:spLocks noChangeArrowheads="1"/>
            </p:cNvSpPr>
            <p:nvPr/>
          </p:nvSpPr>
          <p:spPr bwMode="auto">
            <a:xfrm>
              <a:off x="0" y="0"/>
              <a:ext cx="4497494" cy="1600765"/>
            </a:xfrm>
            <a:prstGeom prst="roundRect">
              <a:avLst>
                <a:gd name="adj" fmla="val 16667"/>
              </a:avLst>
            </a:prstGeom>
            <a:solidFill>
              <a:srgbClr val="99CC00"/>
            </a:solidFill>
            <a:ln w="12700">
              <a:solidFill>
                <a:srgbClr val="000000"/>
              </a:solidFill>
              <a:round/>
              <a:headEnd/>
              <a:tailEnd/>
            </a:ln>
          </p:spPr>
          <p:txBody>
            <a:bodyPr lIns="65023" tIns="65023" rIns="65023" bIns="65023" anchor="ctr"/>
            <a:lstStyle/>
            <a:p>
              <a:pPr defTabSz="912813"/>
              <a:endParaRPr lang="en-US" sz="3400" b="1">
                <a:solidFill>
                  <a:srgbClr val="000000"/>
                </a:solidFill>
                <a:cs typeface="Arial" charset="0"/>
                <a:sym typeface="Arial" charset="0"/>
              </a:endParaRPr>
            </a:p>
          </p:txBody>
        </p:sp>
        <p:sp>
          <p:nvSpPr>
            <p:cNvPr id="21517" name="Shape 922"/>
            <p:cNvSpPr>
              <a:spLocks noChangeArrowheads="1"/>
            </p:cNvSpPr>
            <p:nvPr/>
          </p:nvSpPr>
          <p:spPr bwMode="auto">
            <a:xfrm>
              <a:off x="265793" y="476189"/>
              <a:ext cx="4333473" cy="648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65023" tIns="65023" rIns="65023" bIns="65023" anchor="ctr">
              <a:spAutoFit/>
            </a:bodyPr>
            <a:lstStyle/>
            <a:p>
              <a:pPr defTabSz="1300163"/>
              <a:r>
                <a:rPr lang="en-US" b="1">
                  <a:solidFill>
                    <a:srgbClr val="000000"/>
                  </a:solidFill>
                  <a:cs typeface="Arial" charset="0"/>
                  <a:sym typeface="Arial" charset="0"/>
                </a:rPr>
                <a:t>A</a:t>
              </a:r>
              <a:r>
                <a:rPr lang="en-GB" b="1">
                  <a:solidFill>
                    <a:srgbClr val="000000"/>
                  </a:solidFill>
                  <a:cs typeface="Arial" charset="0"/>
                  <a:sym typeface="Arial" charset="0"/>
                </a:rPr>
                <a:t> </a:t>
              </a:r>
              <a:r>
                <a:rPr lang="en-US" b="1">
                  <a:solidFill>
                    <a:srgbClr val="000000"/>
                  </a:solidFill>
                  <a:cs typeface="Arial" charset="0"/>
                  <a:sym typeface="Arial" charset="0"/>
                </a:rPr>
                <a:t>mathematician? </a:t>
              </a:r>
            </a:p>
          </p:txBody>
        </p:sp>
      </p:grpSp>
    </p:spTree>
    <p:extLst>
      <p:ext uri="{BB962C8B-B14F-4D97-AF65-F5344CB8AC3E}">
        <p14:creationId xmlns:p14="http://schemas.microsoft.com/office/powerpoint/2010/main" val="2733890907"/>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p:tmAbs val="0"/>
                                  </p:iterate>
                                  <p:childTnLst>
                                    <p:set>
                                      <p:cBhvr>
                                        <p:cTn id="6" fill="hold"/>
                                        <p:tgtEl>
                                          <p:spTgt spid="92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iterate>
                                    <p:tmAbs val="0"/>
                                  </p:iterate>
                                  <p:childTnLst>
                                    <p:set>
                                      <p:cBhvr>
                                        <p:cTn id="9" fill="hold"/>
                                        <p:tgtEl>
                                          <p:spTgt spid="92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xit" presetSubtype="0" fill="hold" grpId="1" nodeType="clickEffect">
                                  <p:stCondLst>
                                    <p:cond delay="0"/>
                                  </p:stCondLst>
                                  <p:iterate>
                                    <p:tmAbs val="0"/>
                                  </p:iterate>
                                  <p:childTnLst>
                                    <p:set>
                                      <p:cBhvr>
                                        <p:cTn id="13" fill="hold">
                                          <p:stCondLst>
                                            <p:cond delay="0"/>
                                          </p:stCondLst>
                                        </p:cTn>
                                        <p:tgtEl>
                                          <p:spTgt spid="923"/>
                                        </p:tgtEl>
                                        <p:attrNameLst>
                                          <p:attrName>style.visibility</p:attrName>
                                        </p:attrNameLst>
                                      </p:cBhvr>
                                      <p:to>
                                        <p:strVal val="hidden"/>
                                      </p:to>
                                    </p:set>
                                  </p:childTnLst>
                                </p:cTn>
                              </p:par>
                            </p:childTnLst>
                          </p:cTn>
                        </p:par>
                        <p:par>
                          <p:cTn id="14" fill="hold" nodeType="afterGroup">
                            <p:stCondLst>
                              <p:cond delay="0"/>
                            </p:stCondLst>
                            <p:childTnLst>
                              <p:par>
                                <p:cTn id="15" presetID="1" presetClass="exit" presetSubtype="0" fill="hold" grpId="1" nodeType="afterEffect">
                                  <p:stCondLst>
                                    <p:cond delay="0"/>
                                  </p:stCondLst>
                                  <p:iterate>
                                    <p:tmAbs val="0"/>
                                  </p:iterate>
                                  <p:childTnLst>
                                    <p:set>
                                      <p:cBhvr>
                                        <p:cTn id="16" fill="hold">
                                          <p:stCondLst>
                                            <p:cond delay="0"/>
                                          </p:stCondLst>
                                        </p:cTn>
                                        <p:tgtEl>
                                          <p:spTgt spid="9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 grpId="0" animBg="1"/>
      <p:bldP spid="920" grpId="1" animBg="1"/>
      <p:bldP spid="923" grpId="0" animBg="1" advAuto="0"/>
      <p:bldP spid="923"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llout: Down Arrow 3">
            <a:extLst>
              <a:ext uri="{FF2B5EF4-FFF2-40B4-BE49-F238E27FC236}">
                <a16:creationId xmlns:a16="http://schemas.microsoft.com/office/drawing/2014/main" id="{F51D8C59-9E6A-4E1F-8E45-A6156F7CC0C5}"/>
              </a:ext>
            </a:extLst>
          </p:cNvPr>
          <p:cNvSpPr/>
          <p:nvPr/>
        </p:nvSpPr>
        <p:spPr>
          <a:xfrm>
            <a:off x="696287" y="2709644"/>
            <a:ext cx="5570290" cy="1157680"/>
          </a:xfrm>
          <a:prstGeom prst="downArrow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Do </a:t>
            </a:r>
          </a:p>
        </p:txBody>
      </p:sp>
      <p:sp>
        <p:nvSpPr>
          <p:cNvPr id="5" name="Callout: Down Arrow 4">
            <a:extLst>
              <a:ext uri="{FF2B5EF4-FFF2-40B4-BE49-F238E27FC236}">
                <a16:creationId xmlns:a16="http://schemas.microsoft.com/office/drawing/2014/main" id="{AA8A47A6-EA58-4F88-BE55-D91523A359A0}"/>
              </a:ext>
            </a:extLst>
          </p:cNvPr>
          <p:cNvSpPr/>
          <p:nvPr/>
        </p:nvSpPr>
        <p:spPr>
          <a:xfrm>
            <a:off x="696287" y="3867324"/>
            <a:ext cx="5570290" cy="1157680"/>
          </a:xfrm>
          <a:prstGeom prst="downArrow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Deepen</a:t>
            </a:r>
          </a:p>
        </p:txBody>
      </p:sp>
      <p:sp>
        <p:nvSpPr>
          <p:cNvPr id="6" name="Callout: Down Arrow 5">
            <a:extLst>
              <a:ext uri="{FF2B5EF4-FFF2-40B4-BE49-F238E27FC236}">
                <a16:creationId xmlns:a16="http://schemas.microsoft.com/office/drawing/2014/main" id="{5CD8AF49-B3DA-4F14-9A6D-2B1593D4CB5F}"/>
              </a:ext>
            </a:extLst>
          </p:cNvPr>
          <p:cNvSpPr/>
          <p:nvPr/>
        </p:nvSpPr>
        <p:spPr>
          <a:xfrm>
            <a:off x="756408" y="5113091"/>
            <a:ext cx="5570290" cy="1157680"/>
          </a:xfrm>
          <a:prstGeom prst="downArrowCallo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Apply</a:t>
            </a:r>
          </a:p>
        </p:txBody>
      </p:sp>
      <p:sp>
        <p:nvSpPr>
          <p:cNvPr id="7" name="TextBox 6">
            <a:extLst>
              <a:ext uri="{FF2B5EF4-FFF2-40B4-BE49-F238E27FC236}">
                <a16:creationId xmlns:a16="http://schemas.microsoft.com/office/drawing/2014/main" id="{7C1E9343-4392-4372-B1B3-AAF7A005DB65}"/>
              </a:ext>
            </a:extLst>
          </p:cNvPr>
          <p:cNvSpPr txBox="1"/>
          <p:nvPr/>
        </p:nvSpPr>
        <p:spPr>
          <a:xfrm>
            <a:off x="520117" y="729842"/>
            <a:ext cx="10033233" cy="707886"/>
          </a:xfrm>
          <a:prstGeom prst="rect">
            <a:avLst/>
          </a:prstGeom>
          <a:noFill/>
        </p:spPr>
        <p:txBody>
          <a:bodyPr wrap="square" rtlCol="0">
            <a:spAutoFit/>
          </a:bodyPr>
          <a:lstStyle/>
          <a:p>
            <a:r>
              <a:rPr lang="en-GB" sz="4000" dirty="0"/>
              <a:t>Our new teaching structure. </a:t>
            </a:r>
          </a:p>
        </p:txBody>
      </p:sp>
      <p:sp>
        <p:nvSpPr>
          <p:cNvPr id="8" name="TextBox 7">
            <a:extLst>
              <a:ext uri="{FF2B5EF4-FFF2-40B4-BE49-F238E27FC236}">
                <a16:creationId xmlns:a16="http://schemas.microsoft.com/office/drawing/2014/main" id="{8661EB86-9AE7-47F4-A19E-5801A869F252}"/>
              </a:ext>
            </a:extLst>
          </p:cNvPr>
          <p:cNvSpPr txBox="1"/>
          <p:nvPr/>
        </p:nvSpPr>
        <p:spPr>
          <a:xfrm>
            <a:off x="7466201" y="2340528"/>
            <a:ext cx="3431098" cy="1077218"/>
          </a:xfrm>
          <a:prstGeom prst="rect">
            <a:avLst/>
          </a:prstGeom>
          <a:noFill/>
        </p:spPr>
        <p:txBody>
          <a:bodyPr wrap="square" rtlCol="0">
            <a:spAutoFit/>
          </a:bodyPr>
          <a:lstStyle/>
          <a:p>
            <a:r>
              <a:rPr lang="en-GB" sz="1600" dirty="0"/>
              <a:t>Children are introduced to the key procedures. They explore it through a range of mediums to help them to become fluent. </a:t>
            </a:r>
          </a:p>
        </p:txBody>
      </p:sp>
      <p:cxnSp>
        <p:nvCxnSpPr>
          <p:cNvPr id="10" name="Straight Arrow Connector 9">
            <a:extLst>
              <a:ext uri="{FF2B5EF4-FFF2-40B4-BE49-F238E27FC236}">
                <a16:creationId xmlns:a16="http://schemas.microsoft.com/office/drawing/2014/main" id="{9F2C471C-03B3-4BAE-B207-0ECD4503502F}"/>
              </a:ext>
            </a:extLst>
          </p:cNvPr>
          <p:cNvCxnSpPr/>
          <p:nvPr/>
        </p:nvCxnSpPr>
        <p:spPr>
          <a:xfrm flipH="1">
            <a:off x="6518246" y="3045204"/>
            <a:ext cx="8556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30CC71C-A44F-47CC-9348-BD7C7BA5D611}"/>
              </a:ext>
            </a:extLst>
          </p:cNvPr>
          <p:cNvSpPr txBox="1"/>
          <p:nvPr/>
        </p:nvSpPr>
        <p:spPr>
          <a:xfrm>
            <a:off x="7466201" y="3867324"/>
            <a:ext cx="3431098" cy="1077218"/>
          </a:xfrm>
          <a:prstGeom prst="rect">
            <a:avLst/>
          </a:prstGeom>
          <a:noFill/>
        </p:spPr>
        <p:txBody>
          <a:bodyPr wrap="square" rtlCol="0">
            <a:spAutoFit/>
          </a:bodyPr>
          <a:lstStyle/>
          <a:p>
            <a:r>
              <a:rPr lang="en-GB" sz="1600" dirty="0"/>
              <a:t>Children are exposed to deeper questions requiring them to reason and justify their ideas. They also begin to explore simple problems. </a:t>
            </a:r>
          </a:p>
        </p:txBody>
      </p:sp>
      <p:cxnSp>
        <p:nvCxnSpPr>
          <p:cNvPr id="12" name="Straight Arrow Connector 11">
            <a:extLst>
              <a:ext uri="{FF2B5EF4-FFF2-40B4-BE49-F238E27FC236}">
                <a16:creationId xmlns:a16="http://schemas.microsoft.com/office/drawing/2014/main" id="{25FACBA9-349A-4433-9A13-C669D21DB9A0}"/>
              </a:ext>
            </a:extLst>
          </p:cNvPr>
          <p:cNvCxnSpPr/>
          <p:nvPr/>
        </p:nvCxnSpPr>
        <p:spPr>
          <a:xfrm flipH="1">
            <a:off x="6518246" y="4388841"/>
            <a:ext cx="8556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E25A270-F3B3-4AAB-ADB2-C2E8171E2E9A}"/>
              </a:ext>
            </a:extLst>
          </p:cNvPr>
          <p:cNvSpPr txBox="1"/>
          <p:nvPr/>
        </p:nvSpPr>
        <p:spPr>
          <a:xfrm>
            <a:off x="7466201" y="5217950"/>
            <a:ext cx="3431098" cy="1323439"/>
          </a:xfrm>
          <a:prstGeom prst="rect">
            <a:avLst/>
          </a:prstGeom>
          <a:noFill/>
        </p:spPr>
        <p:txBody>
          <a:bodyPr wrap="square" rtlCol="0">
            <a:spAutoFit/>
          </a:bodyPr>
          <a:lstStyle/>
          <a:p>
            <a:r>
              <a:rPr lang="en-GB" sz="1600" dirty="0"/>
              <a:t>Children apply their understanding to a range of real life contexts and have the opportunity to explore more complex problems set in a range of contexts. </a:t>
            </a:r>
          </a:p>
        </p:txBody>
      </p:sp>
      <p:cxnSp>
        <p:nvCxnSpPr>
          <p:cNvPr id="14" name="Straight Arrow Connector 13">
            <a:extLst>
              <a:ext uri="{FF2B5EF4-FFF2-40B4-BE49-F238E27FC236}">
                <a16:creationId xmlns:a16="http://schemas.microsoft.com/office/drawing/2014/main" id="{BF721174-F2A1-4F43-861E-9D0EC05DB490}"/>
              </a:ext>
            </a:extLst>
          </p:cNvPr>
          <p:cNvCxnSpPr/>
          <p:nvPr/>
        </p:nvCxnSpPr>
        <p:spPr>
          <a:xfrm flipH="1">
            <a:off x="6645479" y="5546521"/>
            <a:ext cx="8556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20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3B57491-F074-46FF-9D83-828B1B933F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4692" y="2105098"/>
            <a:ext cx="9144000" cy="4008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a:extLst>
              <a:ext uri="{FF2B5EF4-FFF2-40B4-BE49-F238E27FC236}">
                <a16:creationId xmlns:a16="http://schemas.microsoft.com/office/drawing/2014/main" id="{BE2ED0C1-F896-4394-9C33-EFBF4EA84B0E}"/>
              </a:ext>
            </a:extLst>
          </p:cNvPr>
          <p:cNvSpPr txBox="1"/>
          <p:nvPr/>
        </p:nvSpPr>
        <p:spPr>
          <a:xfrm>
            <a:off x="662730" y="559799"/>
            <a:ext cx="6266576" cy="523220"/>
          </a:xfrm>
          <a:prstGeom prst="rect">
            <a:avLst/>
          </a:prstGeom>
          <a:noFill/>
        </p:spPr>
        <p:txBody>
          <a:bodyPr wrap="square" rtlCol="0">
            <a:spAutoFit/>
          </a:bodyPr>
          <a:lstStyle/>
          <a:p>
            <a:r>
              <a:rPr lang="en-GB" sz="2800" dirty="0"/>
              <a:t>Focus on mental calculation </a:t>
            </a:r>
          </a:p>
        </p:txBody>
      </p:sp>
    </p:spTree>
    <p:extLst>
      <p:ext uri="{BB962C8B-B14F-4D97-AF65-F5344CB8AC3E}">
        <p14:creationId xmlns:p14="http://schemas.microsoft.com/office/powerpoint/2010/main" val="359930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12D4681-7AC8-437A-90CD-2269219B7464}"/>
              </a:ext>
            </a:extLst>
          </p:cNvPr>
          <p:cNvSpPr txBox="1"/>
          <p:nvPr/>
        </p:nvSpPr>
        <p:spPr>
          <a:xfrm>
            <a:off x="100668" y="729842"/>
            <a:ext cx="7273255" cy="523220"/>
          </a:xfrm>
          <a:prstGeom prst="rect">
            <a:avLst/>
          </a:prstGeom>
          <a:noFill/>
        </p:spPr>
        <p:txBody>
          <a:bodyPr wrap="square" rtlCol="0">
            <a:spAutoFit/>
          </a:bodyPr>
          <a:lstStyle/>
          <a:p>
            <a:r>
              <a:rPr lang="en-GB" sz="2800" dirty="0"/>
              <a:t>Focus on Mental calculation </a:t>
            </a:r>
          </a:p>
        </p:txBody>
      </p:sp>
      <p:pic>
        <p:nvPicPr>
          <p:cNvPr id="5" name="Picture 4">
            <a:extLst>
              <a:ext uri="{FF2B5EF4-FFF2-40B4-BE49-F238E27FC236}">
                <a16:creationId xmlns:a16="http://schemas.microsoft.com/office/drawing/2014/main" id="{DA7FBD4F-B57C-4A4E-A77E-67B28F498691}"/>
              </a:ext>
            </a:extLst>
          </p:cNvPr>
          <p:cNvPicPr>
            <a:picLocks noChangeAspect="1"/>
          </p:cNvPicPr>
          <p:nvPr/>
        </p:nvPicPr>
        <p:blipFill rotWithShape="1">
          <a:blip r:embed="rId2"/>
          <a:srcRect l="21674" t="10642" r="21973" b="22568"/>
          <a:stretch/>
        </p:blipFill>
        <p:spPr>
          <a:xfrm>
            <a:off x="1359016" y="1283516"/>
            <a:ext cx="6870584" cy="4580389"/>
          </a:xfrm>
          <a:prstGeom prst="rect">
            <a:avLst/>
          </a:prstGeom>
        </p:spPr>
      </p:pic>
    </p:spTree>
    <p:extLst>
      <p:ext uri="{BB962C8B-B14F-4D97-AF65-F5344CB8AC3E}">
        <p14:creationId xmlns:p14="http://schemas.microsoft.com/office/powerpoint/2010/main" val="15882915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C6DA4-F3A6-4FA0-BB77-30A8D84465FF}"/>
              </a:ext>
            </a:extLst>
          </p:cNvPr>
          <p:cNvPicPr>
            <a:picLocks noChangeAspect="1"/>
          </p:cNvPicPr>
          <p:nvPr/>
        </p:nvPicPr>
        <p:blipFill rotWithShape="1">
          <a:blip r:embed="rId2"/>
          <a:srcRect l="21674" t="27033" r="21835" b="5812"/>
          <a:stretch/>
        </p:blipFill>
        <p:spPr>
          <a:xfrm>
            <a:off x="1166069" y="738230"/>
            <a:ext cx="6887362" cy="4605557"/>
          </a:xfrm>
          <a:prstGeom prst="rect">
            <a:avLst/>
          </a:prstGeom>
        </p:spPr>
      </p:pic>
    </p:spTree>
    <p:extLst>
      <p:ext uri="{BB962C8B-B14F-4D97-AF65-F5344CB8AC3E}">
        <p14:creationId xmlns:p14="http://schemas.microsoft.com/office/powerpoint/2010/main" val="3994454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83FB3-6BD8-4557-8FCA-802AB673CC3A}"/>
              </a:ext>
            </a:extLst>
          </p:cNvPr>
          <p:cNvSpPr>
            <a:spLocks noGrp="1"/>
          </p:cNvSpPr>
          <p:nvPr>
            <p:ph type="title"/>
          </p:nvPr>
        </p:nvSpPr>
        <p:spPr/>
        <p:txBody>
          <a:bodyPr/>
          <a:lstStyle/>
          <a:p>
            <a:r>
              <a:rPr lang="en-GB" dirty="0"/>
              <a:t>Multiplication </a:t>
            </a:r>
          </a:p>
        </p:txBody>
      </p:sp>
      <p:sp>
        <p:nvSpPr>
          <p:cNvPr id="3" name="Content Placeholder 2">
            <a:extLst>
              <a:ext uri="{FF2B5EF4-FFF2-40B4-BE49-F238E27FC236}">
                <a16:creationId xmlns:a16="http://schemas.microsoft.com/office/drawing/2014/main" id="{8B2F98B4-FC1A-4FE6-B49D-0EFEFF99AF1A}"/>
              </a:ext>
            </a:extLst>
          </p:cNvPr>
          <p:cNvSpPr>
            <a:spLocks noGrp="1"/>
          </p:cNvSpPr>
          <p:nvPr>
            <p:ph idx="1"/>
          </p:nvPr>
        </p:nvSpPr>
        <p:spPr/>
        <p:txBody>
          <a:bodyPr/>
          <a:lstStyle/>
          <a:p>
            <a:r>
              <a:rPr lang="en-GB" dirty="0"/>
              <a:t>Doubles </a:t>
            </a:r>
          </a:p>
          <a:p>
            <a:pPr marL="109537" indent="0">
              <a:buNone/>
            </a:pPr>
            <a:r>
              <a:rPr lang="en-GB" dirty="0"/>
              <a:t>1x2     1x4    1x8</a:t>
            </a:r>
          </a:p>
          <a:p>
            <a:pPr marL="109537" indent="0">
              <a:buNone/>
            </a:pPr>
            <a:r>
              <a:rPr lang="en-GB" dirty="0"/>
              <a:t>1x3     1x6    1x9</a:t>
            </a:r>
          </a:p>
          <a:p>
            <a:pPr marL="109537" indent="0">
              <a:buNone/>
            </a:pPr>
            <a:endParaRPr lang="en-GB" dirty="0"/>
          </a:p>
          <a:p>
            <a:pPr marL="109537" indent="0">
              <a:buNone/>
            </a:pPr>
            <a:endParaRPr lang="en-GB" dirty="0"/>
          </a:p>
          <a:p>
            <a:pPr marL="109537" indent="0">
              <a:buNone/>
            </a:pPr>
            <a:r>
              <a:rPr lang="en-GB" dirty="0"/>
              <a:t>Using patterns </a:t>
            </a:r>
          </a:p>
          <a:p>
            <a:pPr marL="109537" indent="0">
              <a:buNone/>
            </a:pPr>
            <a:endParaRPr lang="en-GB" dirty="0"/>
          </a:p>
          <a:p>
            <a:pPr marL="109537" indent="0">
              <a:buNone/>
            </a:pPr>
            <a:r>
              <a:rPr lang="en-GB" dirty="0"/>
              <a:t>I know 12x so 13 times is… </a:t>
            </a:r>
          </a:p>
        </p:txBody>
      </p:sp>
    </p:spTree>
    <p:extLst>
      <p:ext uri="{BB962C8B-B14F-4D97-AF65-F5344CB8AC3E}">
        <p14:creationId xmlns:p14="http://schemas.microsoft.com/office/powerpoint/2010/main" val="687360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A619B-7D7A-4B4C-B497-A2E10D850D2E}"/>
              </a:ext>
            </a:extLst>
          </p:cNvPr>
          <p:cNvSpPr>
            <a:spLocks noGrp="1"/>
          </p:cNvSpPr>
          <p:nvPr>
            <p:ph type="title"/>
          </p:nvPr>
        </p:nvSpPr>
        <p:spPr/>
        <p:txBody>
          <a:bodyPr/>
          <a:lstStyle/>
          <a:p>
            <a:r>
              <a:rPr lang="en-GB" dirty="0"/>
              <a:t>Division </a:t>
            </a:r>
          </a:p>
        </p:txBody>
      </p:sp>
      <p:sp>
        <p:nvSpPr>
          <p:cNvPr id="3" name="Content Placeholder 2">
            <a:extLst>
              <a:ext uri="{FF2B5EF4-FFF2-40B4-BE49-F238E27FC236}">
                <a16:creationId xmlns:a16="http://schemas.microsoft.com/office/drawing/2014/main" id="{8159C972-4BDE-492B-BAE5-4A74371A300B}"/>
              </a:ext>
            </a:extLst>
          </p:cNvPr>
          <p:cNvSpPr>
            <a:spLocks noGrp="1"/>
          </p:cNvSpPr>
          <p:nvPr>
            <p:ph idx="1"/>
          </p:nvPr>
        </p:nvSpPr>
        <p:spPr/>
        <p:txBody>
          <a:bodyPr/>
          <a:lstStyle/>
          <a:p>
            <a:pPr marL="109537" indent="0">
              <a:buNone/>
            </a:pPr>
            <a:r>
              <a:rPr lang="en-GB" dirty="0"/>
              <a:t>Fact triangles. </a:t>
            </a:r>
          </a:p>
        </p:txBody>
      </p:sp>
      <p:pic>
        <p:nvPicPr>
          <p:cNvPr id="5" name="Picture 4">
            <a:extLst>
              <a:ext uri="{FF2B5EF4-FFF2-40B4-BE49-F238E27FC236}">
                <a16:creationId xmlns:a16="http://schemas.microsoft.com/office/drawing/2014/main" id="{E3F449D1-C5A9-4D7E-AF82-E9AD605B1A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2362" y="1837189"/>
            <a:ext cx="3075117" cy="2000076"/>
          </a:xfrm>
          <a:prstGeom prst="rect">
            <a:avLst/>
          </a:prstGeom>
        </p:spPr>
      </p:pic>
      <p:pic>
        <p:nvPicPr>
          <p:cNvPr id="7" name="Picture 28">
            <a:extLst>
              <a:ext uri="{FF2B5EF4-FFF2-40B4-BE49-F238E27FC236}">
                <a16:creationId xmlns:a16="http://schemas.microsoft.com/office/drawing/2014/main" id="{C1AB55B8-90AE-4126-8F5F-1A6C673ED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0350" t="38293" r="16225" b="51033"/>
          <a:stretch>
            <a:fillRect/>
          </a:stretch>
        </p:blipFill>
        <p:spPr bwMode="auto">
          <a:xfrm>
            <a:off x="1364275" y="4554144"/>
            <a:ext cx="466725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8" name="Picture 28">
            <a:extLst>
              <a:ext uri="{FF2B5EF4-FFF2-40B4-BE49-F238E27FC236}">
                <a16:creationId xmlns:a16="http://schemas.microsoft.com/office/drawing/2014/main" id="{49257D12-58D2-4F38-8F11-7C175B6F6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0350" t="48711" r="16225" b="36707"/>
          <a:stretch>
            <a:fillRect/>
          </a:stretch>
        </p:blipFill>
        <p:spPr bwMode="auto">
          <a:xfrm>
            <a:off x="6031525" y="4236644"/>
            <a:ext cx="432117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2098586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32ECC942-4272-4A23-A148-B765D8D89974}"/>
              </a:ext>
            </a:extLst>
          </p:cNvPr>
          <p:cNvSpPr>
            <a:spLocks noGrp="1"/>
          </p:cNvSpPr>
          <p:nvPr>
            <p:ph type="title"/>
          </p:nvPr>
        </p:nvSpPr>
        <p:spPr>
          <a:xfrm>
            <a:off x="1919288" y="476250"/>
            <a:ext cx="8229600" cy="1066800"/>
          </a:xfrm>
        </p:spPr>
        <p:txBody>
          <a:bodyPr/>
          <a:lstStyle/>
          <a:p>
            <a:pPr eaLnBrk="1" hangingPunct="1"/>
            <a:r>
              <a:rPr lang="en-GB" altLang="en-US"/>
              <a:t>2016 SATs</a:t>
            </a:r>
          </a:p>
        </p:txBody>
      </p:sp>
      <p:sp>
        <p:nvSpPr>
          <p:cNvPr id="29699" name="Content Placeholder 2">
            <a:extLst>
              <a:ext uri="{FF2B5EF4-FFF2-40B4-BE49-F238E27FC236}">
                <a16:creationId xmlns:a16="http://schemas.microsoft.com/office/drawing/2014/main" id="{D062B18E-F948-4403-9C22-2FA0D7079E7A}"/>
              </a:ext>
            </a:extLst>
          </p:cNvPr>
          <p:cNvSpPr>
            <a:spLocks noGrp="1"/>
          </p:cNvSpPr>
          <p:nvPr>
            <p:ph idx="1"/>
          </p:nvPr>
        </p:nvSpPr>
        <p:spPr/>
        <p:txBody>
          <a:bodyPr/>
          <a:lstStyle/>
          <a:p>
            <a:pPr eaLnBrk="1" hangingPunct="1"/>
            <a:endParaRPr lang="en-GB" altLang="en-US"/>
          </a:p>
          <a:p>
            <a:pPr eaLnBrk="1" hangingPunct="1"/>
            <a:endParaRPr lang="en-GB" altLang="en-US"/>
          </a:p>
        </p:txBody>
      </p:sp>
      <p:pic>
        <p:nvPicPr>
          <p:cNvPr id="29700" name="Picture 4">
            <a:extLst>
              <a:ext uri="{FF2B5EF4-FFF2-40B4-BE49-F238E27FC236}">
                <a16:creationId xmlns:a16="http://schemas.microsoft.com/office/drawing/2014/main" id="{9A8147C6-104C-48A4-AEA3-0092A417C8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533" t="13690" r="17113" b="50397"/>
          <a:stretch>
            <a:fillRect/>
          </a:stretch>
        </p:blipFill>
        <p:spPr bwMode="auto">
          <a:xfrm>
            <a:off x="1536700" y="1533525"/>
            <a:ext cx="9183688" cy="3671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3D6A00CA-1444-4B4E-8EC9-FD934C334E3B}"/>
              </a:ext>
            </a:extLst>
          </p:cNvPr>
          <p:cNvSpPr>
            <a:spLocks noGrp="1"/>
          </p:cNvSpPr>
          <p:nvPr>
            <p:ph type="title"/>
          </p:nvPr>
        </p:nvSpPr>
        <p:spPr>
          <a:xfrm>
            <a:off x="1919288" y="476250"/>
            <a:ext cx="8229600" cy="1066800"/>
          </a:xfrm>
        </p:spPr>
        <p:txBody>
          <a:bodyPr/>
          <a:lstStyle/>
          <a:p>
            <a:pPr eaLnBrk="1" hangingPunct="1"/>
            <a:r>
              <a:rPr lang="en-GB" altLang="en-US"/>
              <a:t>2016 SATs</a:t>
            </a:r>
          </a:p>
        </p:txBody>
      </p:sp>
      <p:sp>
        <p:nvSpPr>
          <p:cNvPr id="30723" name="Content Placeholder 2">
            <a:extLst>
              <a:ext uri="{FF2B5EF4-FFF2-40B4-BE49-F238E27FC236}">
                <a16:creationId xmlns:a16="http://schemas.microsoft.com/office/drawing/2014/main" id="{CC618A0C-CB33-4C40-BA56-25B24665D4FE}"/>
              </a:ext>
            </a:extLst>
          </p:cNvPr>
          <p:cNvSpPr>
            <a:spLocks noGrp="1"/>
          </p:cNvSpPr>
          <p:nvPr>
            <p:ph idx="1"/>
          </p:nvPr>
        </p:nvSpPr>
        <p:spPr/>
        <p:txBody>
          <a:bodyPr/>
          <a:lstStyle/>
          <a:p>
            <a:pPr eaLnBrk="1" hangingPunct="1"/>
            <a:endParaRPr lang="en-GB" altLang="en-US"/>
          </a:p>
          <a:p>
            <a:pPr eaLnBrk="1" hangingPunct="1"/>
            <a:endParaRPr lang="en-GB" altLang="en-US"/>
          </a:p>
        </p:txBody>
      </p:sp>
      <p:pic>
        <p:nvPicPr>
          <p:cNvPr id="30724" name="Picture 2">
            <a:extLst>
              <a:ext uri="{FF2B5EF4-FFF2-40B4-BE49-F238E27FC236}">
                <a16:creationId xmlns:a16="http://schemas.microsoft.com/office/drawing/2014/main" id="{BBB5744A-14D6-421D-AF81-698BEFDA9F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923" t="17659" r="16220" b="46826"/>
          <a:stretch>
            <a:fillRect/>
          </a:stretch>
        </p:blipFill>
        <p:spPr bwMode="auto">
          <a:xfrm>
            <a:off x="1524000" y="1484314"/>
            <a:ext cx="9113838" cy="487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D5EF91-5720-47AC-9E00-7804D89BF889}"/>
              </a:ext>
            </a:extLst>
          </p:cNvPr>
          <p:cNvPicPr>
            <a:picLocks noChangeAspect="1"/>
          </p:cNvPicPr>
          <p:nvPr/>
        </p:nvPicPr>
        <p:blipFill rotWithShape="1">
          <a:blip r:embed="rId2"/>
          <a:srcRect l="31169" t="8807" r="33257" b="23547"/>
          <a:stretch/>
        </p:blipFill>
        <p:spPr>
          <a:xfrm>
            <a:off x="3768458" y="392026"/>
            <a:ext cx="4337109" cy="4639113"/>
          </a:xfrm>
          <a:prstGeom prst="rect">
            <a:avLst/>
          </a:prstGeom>
        </p:spPr>
      </p:pic>
      <p:pic>
        <p:nvPicPr>
          <p:cNvPr id="5" name="Picture 4">
            <a:extLst>
              <a:ext uri="{FF2B5EF4-FFF2-40B4-BE49-F238E27FC236}">
                <a16:creationId xmlns:a16="http://schemas.microsoft.com/office/drawing/2014/main" id="{84AC754D-D804-41B9-957C-9A09D795DC38}"/>
              </a:ext>
            </a:extLst>
          </p:cNvPr>
          <p:cNvPicPr>
            <a:picLocks noChangeAspect="1"/>
          </p:cNvPicPr>
          <p:nvPr/>
        </p:nvPicPr>
        <p:blipFill rotWithShape="1">
          <a:blip r:embed="rId3"/>
          <a:srcRect l="32614" t="21651" r="34358" b="21468"/>
          <a:stretch/>
        </p:blipFill>
        <p:spPr>
          <a:xfrm>
            <a:off x="559610" y="1720389"/>
            <a:ext cx="2795818" cy="2708450"/>
          </a:xfrm>
          <a:prstGeom prst="rect">
            <a:avLst/>
          </a:prstGeom>
        </p:spPr>
      </p:pic>
      <p:pic>
        <p:nvPicPr>
          <p:cNvPr id="6" name="Picture 5">
            <a:extLst>
              <a:ext uri="{FF2B5EF4-FFF2-40B4-BE49-F238E27FC236}">
                <a16:creationId xmlns:a16="http://schemas.microsoft.com/office/drawing/2014/main" id="{BC8E56C3-243D-4AAA-8A6D-A282ACE17671}"/>
              </a:ext>
            </a:extLst>
          </p:cNvPr>
          <p:cNvPicPr>
            <a:picLocks noChangeAspect="1"/>
          </p:cNvPicPr>
          <p:nvPr/>
        </p:nvPicPr>
        <p:blipFill rotWithShape="1">
          <a:blip r:embed="rId4"/>
          <a:srcRect l="31514" t="10703" r="30298" b="15229"/>
          <a:stretch/>
        </p:blipFill>
        <p:spPr>
          <a:xfrm>
            <a:off x="8170877" y="1816265"/>
            <a:ext cx="3859798" cy="4211006"/>
          </a:xfrm>
          <a:prstGeom prst="rect">
            <a:avLst/>
          </a:prstGeom>
        </p:spPr>
      </p:pic>
    </p:spTree>
    <p:extLst>
      <p:ext uri="{BB962C8B-B14F-4D97-AF65-F5344CB8AC3E}">
        <p14:creationId xmlns:p14="http://schemas.microsoft.com/office/powerpoint/2010/main" val="310173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045BF5FF-A371-4902-8BDB-4F07B9095489}"/>
              </a:ext>
            </a:extLst>
          </p:cNvPr>
          <p:cNvSpPr>
            <a:spLocks noGrp="1"/>
          </p:cNvSpPr>
          <p:nvPr>
            <p:ph type="title"/>
          </p:nvPr>
        </p:nvSpPr>
        <p:spPr/>
        <p:txBody>
          <a:bodyPr/>
          <a:lstStyle/>
          <a:p>
            <a:pPr eaLnBrk="1" hangingPunct="1"/>
            <a:r>
              <a:rPr lang="en-GB" altLang="en-US"/>
              <a:t>Aims of the Workshop</a:t>
            </a:r>
          </a:p>
        </p:txBody>
      </p:sp>
      <p:sp>
        <p:nvSpPr>
          <p:cNvPr id="3" name="Content Placeholder 2">
            <a:extLst>
              <a:ext uri="{FF2B5EF4-FFF2-40B4-BE49-F238E27FC236}">
                <a16:creationId xmlns:a16="http://schemas.microsoft.com/office/drawing/2014/main" id="{5ACB5902-1769-4113-9705-4247DAD8CD9A}"/>
              </a:ext>
            </a:extLst>
          </p:cNvPr>
          <p:cNvSpPr>
            <a:spLocks noGrp="1"/>
          </p:cNvSpPr>
          <p:nvPr>
            <p:ph idx="1"/>
          </p:nvPr>
        </p:nvSpPr>
        <p:spPr/>
        <p:txBody>
          <a:bodyPr>
            <a:normAutofit/>
          </a:bodyPr>
          <a:lstStyle/>
          <a:p>
            <a:pPr marL="457200" indent="-457200" eaLnBrk="1" fontAlgn="auto" hangingPunct="1">
              <a:spcAft>
                <a:spcPts val="0"/>
              </a:spcAft>
              <a:buClr>
                <a:schemeClr val="accent3"/>
              </a:buClr>
              <a:buFont typeface="Arial" pitchFamily="34" charset="0"/>
              <a:buChar char="•"/>
              <a:defRPr/>
            </a:pPr>
            <a:r>
              <a:rPr lang="en-GB" dirty="0"/>
              <a:t>To remind parents of the the main changes to the new primary maths curriculum.</a:t>
            </a:r>
          </a:p>
          <a:p>
            <a:pPr marL="457200" indent="-457200" eaLnBrk="1" fontAlgn="auto" hangingPunct="1">
              <a:spcAft>
                <a:spcPts val="0"/>
              </a:spcAft>
              <a:buClr>
                <a:schemeClr val="accent3"/>
              </a:buClr>
              <a:buFont typeface="Arial" pitchFamily="34" charset="0"/>
              <a:buChar char="•"/>
              <a:defRPr/>
            </a:pPr>
            <a:r>
              <a:rPr lang="en-GB" dirty="0"/>
              <a:t>To introduce the new structure of mathematics teaching introduced this year. </a:t>
            </a:r>
          </a:p>
          <a:p>
            <a:pPr marL="457200" indent="-457200" eaLnBrk="1" fontAlgn="auto" hangingPunct="1">
              <a:spcAft>
                <a:spcPts val="0"/>
              </a:spcAft>
              <a:buClr>
                <a:schemeClr val="accent3"/>
              </a:buClr>
              <a:buFont typeface="Arial" pitchFamily="34" charset="0"/>
              <a:buChar char="•"/>
              <a:defRPr/>
            </a:pPr>
            <a:r>
              <a:rPr lang="en-GB" dirty="0"/>
              <a:t>To recap key principles of fluency, reasoning and problem solving. </a:t>
            </a:r>
          </a:p>
          <a:p>
            <a:pPr marL="457200" indent="-457200" eaLnBrk="1" fontAlgn="auto" hangingPunct="1">
              <a:spcAft>
                <a:spcPts val="0"/>
              </a:spcAft>
              <a:buClr>
                <a:schemeClr val="accent3"/>
              </a:buClr>
              <a:buFont typeface="Arial" pitchFamily="34" charset="0"/>
              <a:buChar char="•"/>
              <a:defRPr/>
            </a:pPr>
            <a:r>
              <a:rPr lang="en-GB" dirty="0"/>
              <a:t>TO provide parents with ideas and strategies they can use at home to support their children. </a:t>
            </a:r>
          </a:p>
          <a:p>
            <a:pPr marL="0" indent="0" eaLnBrk="1" fontAlgn="auto" hangingPunct="1">
              <a:spcAft>
                <a:spcPts val="0"/>
              </a:spcAft>
              <a:buClr>
                <a:schemeClr val="accent3"/>
              </a:buClr>
              <a:buNone/>
              <a:defRPr/>
            </a:pPr>
            <a:endParaRPr lang="en-GB" dirty="0"/>
          </a:p>
          <a:p>
            <a:pPr marL="365760" indent="-256032" eaLnBrk="1" fontAlgn="auto" hangingPunct="1">
              <a:spcAft>
                <a:spcPts val="0"/>
              </a:spcAft>
              <a:buClr>
                <a:schemeClr val="accent3"/>
              </a:buClr>
              <a:buFont typeface="Georgia"/>
              <a:buChar char="•"/>
              <a:defRPr/>
            </a:pPr>
            <a:endParaRPr lang="en-GB"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15A24-1545-44E1-8B1A-028FEE9C561C}"/>
              </a:ext>
            </a:extLst>
          </p:cNvPr>
          <p:cNvSpPr>
            <a:spLocks noGrp="1"/>
          </p:cNvSpPr>
          <p:nvPr>
            <p:ph type="title"/>
          </p:nvPr>
        </p:nvSpPr>
        <p:spPr/>
        <p:txBody>
          <a:bodyPr/>
          <a:lstStyle/>
          <a:p>
            <a:r>
              <a:rPr lang="en-GB" dirty="0"/>
              <a:t>Place value </a:t>
            </a:r>
          </a:p>
        </p:txBody>
      </p:sp>
      <p:pic>
        <p:nvPicPr>
          <p:cNvPr id="5" name="Picture 4">
            <a:extLst>
              <a:ext uri="{FF2B5EF4-FFF2-40B4-BE49-F238E27FC236}">
                <a16:creationId xmlns:a16="http://schemas.microsoft.com/office/drawing/2014/main" id="{64E209A3-5FBF-4C72-8B79-F748790DAC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2638" y="1974558"/>
            <a:ext cx="4445000" cy="3429000"/>
          </a:xfrm>
          <a:prstGeom prst="rect">
            <a:avLst/>
          </a:prstGeom>
        </p:spPr>
      </p:pic>
      <p:pic>
        <p:nvPicPr>
          <p:cNvPr id="7" name="Picture 6">
            <a:extLst>
              <a:ext uri="{FF2B5EF4-FFF2-40B4-BE49-F238E27FC236}">
                <a16:creationId xmlns:a16="http://schemas.microsoft.com/office/drawing/2014/main" id="{D0B4DF75-53B3-4BAD-8AE8-3B58B260D683}"/>
              </a:ext>
            </a:extLst>
          </p:cNvPr>
          <p:cNvPicPr>
            <a:picLocks noChangeAspect="1"/>
          </p:cNvPicPr>
          <p:nvPr/>
        </p:nvPicPr>
        <p:blipFill rotWithShape="1">
          <a:blip r:embed="rId3">
            <a:extLst>
              <a:ext uri="{28A0092B-C50C-407E-A947-70E740481C1C}">
                <a14:useLocalDpi xmlns:a14="http://schemas.microsoft.com/office/drawing/2010/main" val="0"/>
              </a:ext>
            </a:extLst>
          </a:blip>
          <a:srcRect l="74397" t="18007" r="1609" b="19852"/>
          <a:stretch/>
        </p:blipFill>
        <p:spPr>
          <a:xfrm>
            <a:off x="6518246" y="1974558"/>
            <a:ext cx="1066508" cy="2130805"/>
          </a:xfrm>
          <a:prstGeom prst="rect">
            <a:avLst/>
          </a:prstGeom>
        </p:spPr>
      </p:pic>
    </p:spTree>
    <p:extLst>
      <p:ext uri="{BB962C8B-B14F-4D97-AF65-F5344CB8AC3E}">
        <p14:creationId xmlns:p14="http://schemas.microsoft.com/office/powerpoint/2010/main" val="2476990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8CCAC-0B01-484B-B917-A6072B592F99}"/>
              </a:ext>
            </a:extLst>
          </p:cNvPr>
          <p:cNvSpPr>
            <a:spLocks noGrp="1"/>
          </p:cNvSpPr>
          <p:nvPr>
            <p:ph type="title"/>
          </p:nvPr>
        </p:nvSpPr>
        <p:spPr>
          <a:xfrm>
            <a:off x="609600" y="304101"/>
            <a:ext cx="10972800" cy="1066800"/>
          </a:xfrm>
        </p:spPr>
        <p:txBody>
          <a:bodyPr/>
          <a:lstStyle/>
          <a:p>
            <a:r>
              <a:rPr lang="en-GB" dirty="0"/>
              <a:t>Place value  </a:t>
            </a:r>
          </a:p>
        </p:txBody>
      </p:sp>
      <p:pic>
        <p:nvPicPr>
          <p:cNvPr id="4" name="Picture 3">
            <a:extLst>
              <a:ext uri="{FF2B5EF4-FFF2-40B4-BE49-F238E27FC236}">
                <a16:creationId xmlns:a16="http://schemas.microsoft.com/office/drawing/2014/main" id="{06A3526A-FC75-41D0-BDC0-5FC8C688EF89}"/>
              </a:ext>
            </a:extLst>
          </p:cNvPr>
          <p:cNvPicPr>
            <a:picLocks noChangeAspect="1"/>
          </p:cNvPicPr>
          <p:nvPr/>
        </p:nvPicPr>
        <p:blipFill rotWithShape="1">
          <a:blip r:embed="rId2"/>
          <a:srcRect l="24702" t="23241" r="23693" b="20979"/>
          <a:stretch/>
        </p:blipFill>
        <p:spPr>
          <a:xfrm>
            <a:off x="343950" y="1370901"/>
            <a:ext cx="5117284" cy="3111309"/>
          </a:xfrm>
          <a:prstGeom prst="rect">
            <a:avLst/>
          </a:prstGeom>
        </p:spPr>
      </p:pic>
      <p:pic>
        <p:nvPicPr>
          <p:cNvPr id="5" name="Picture 4">
            <a:extLst>
              <a:ext uri="{FF2B5EF4-FFF2-40B4-BE49-F238E27FC236}">
                <a16:creationId xmlns:a16="http://schemas.microsoft.com/office/drawing/2014/main" id="{AD574B6E-2D44-40E9-9FA8-6123C79DFCDB}"/>
              </a:ext>
            </a:extLst>
          </p:cNvPr>
          <p:cNvPicPr>
            <a:picLocks noChangeAspect="1"/>
          </p:cNvPicPr>
          <p:nvPr/>
        </p:nvPicPr>
        <p:blipFill rotWithShape="1">
          <a:blip r:embed="rId3"/>
          <a:srcRect l="22019" t="22386" r="28647" b="12294"/>
          <a:stretch/>
        </p:blipFill>
        <p:spPr>
          <a:xfrm>
            <a:off x="5897459" y="897621"/>
            <a:ext cx="6014907" cy="4479722"/>
          </a:xfrm>
          <a:prstGeom prst="rect">
            <a:avLst/>
          </a:prstGeom>
        </p:spPr>
      </p:pic>
    </p:spTree>
    <p:extLst>
      <p:ext uri="{BB962C8B-B14F-4D97-AF65-F5344CB8AC3E}">
        <p14:creationId xmlns:p14="http://schemas.microsoft.com/office/powerpoint/2010/main" val="39036920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1C55EF-1A0D-4A67-91FC-9ACC6EC0C68F}"/>
              </a:ext>
            </a:extLst>
          </p:cNvPr>
          <p:cNvPicPr>
            <a:picLocks noChangeAspect="1"/>
          </p:cNvPicPr>
          <p:nvPr/>
        </p:nvPicPr>
        <p:blipFill rotWithShape="1">
          <a:blip r:embed="rId2"/>
          <a:srcRect l="21881" t="20673" r="29404" b="12661"/>
          <a:stretch/>
        </p:blipFill>
        <p:spPr>
          <a:xfrm>
            <a:off x="1073790" y="947954"/>
            <a:ext cx="5939407" cy="4572001"/>
          </a:xfrm>
          <a:prstGeom prst="rect">
            <a:avLst/>
          </a:prstGeom>
        </p:spPr>
      </p:pic>
    </p:spTree>
    <p:extLst>
      <p:ext uri="{BB962C8B-B14F-4D97-AF65-F5344CB8AC3E}">
        <p14:creationId xmlns:p14="http://schemas.microsoft.com/office/powerpoint/2010/main" val="70018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8D4593-B6EE-4908-A0F5-E1269A7621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392" y="637694"/>
            <a:ext cx="2143125" cy="2143125"/>
          </a:xfrm>
          <a:prstGeom prst="rect">
            <a:avLst/>
          </a:prstGeom>
        </p:spPr>
      </p:pic>
      <p:pic>
        <p:nvPicPr>
          <p:cNvPr id="9" name="Picture 8">
            <a:extLst>
              <a:ext uri="{FF2B5EF4-FFF2-40B4-BE49-F238E27FC236}">
                <a16:creationId xmlns:a16="http://schemas.microsoft.com/office/drawing/2014/main" id="{4DC28FC0-2292-4798-850A-16F006B974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9004" y="867912"/>
            <a:ext cx="2505075" cy="1828800"/>
          </a:xfrm>
          <a:prstGeom prst="rect">
            <a:avLst/>
          </a:prstGeom>
        </p:spPr>
      </p:pic>
      <p:pic>
        <p:nvPicPr>
          <p:cNvPr id="11" name="Picture 10">
            <a:extLst>
              <a:ext uri="{FF2B5EF4-FFF2-40B4-BE49-F238E27FC236}">
                <a16:creationId xmlns:a16="http://schemas.microsoft.com/office/drawing/2014/main" id="{EDE7EDAA-CB9A-46B9-A83F-C20E800800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1077" y="3849061"/>
            <a:ext cx="1524000" cy="1524000"/>
          </a:xfrm>
          <a:prstGeom prst="rect">
            <a:avLst/>
          </a:prstGeom>
        </p:spPr>
      </p:pic>
      <p:pic>
        <p:nvPicPr>
          <p:cNvPr id="13" name="Picture 12">
            <a:extLst>
              <a:ext uri="{FF2B5EF4-FFF2-40B4-BE49-F238E27FC236}">
                <a16:creationId xmlns:a16="http://schemas.microsoft.com/office/drawing/2014/main" id="{CE477CB7-C435-415E-957D-499CAE3F650A}"/>
              </a:ext>
            </a:extLst>
          </p:cNvPr>
          <p:cNvPicPr>
            <a:picLocks noChangeAspect="1"/>
          </p:cNvPicPr>
          <p:nvPr/>
        </p:nvPicPr>
        <p:blipFill rotWithShape="1">
          <a:blip r:embed="rId5">
            <a:extLst>
              <a:ext uri="{28A0092B-C50C-407E-A947-70E740481C1C}">
                <a14:useLocalDpi xmlns:a14="http://schemas.microsoft.com/office/drawing/2010/main" val="0"/>
              </a:ext>
            </a:extLst>
          </a:blip>
          <a:srcRect t="24801" b="25577"/>
          <a:stretch/>
        </p:blipFill>
        <p:spPr>
          <a:xfrm>
            <a:off x="7061566" y="1622222"/>
            <a:ext cx="4286250" cy="1384882"/>
          </a:xfrm>
          <a:prstGeom prst="rect">
            <a:avLst/>
          </a:prstGeom>
        </p:spPr>
      </p:pic>
      <p:pic>
        <p:nvPicPr>
          <p:cNvPr id="15" name="Picture 14">
            <a:extLst>
              <a:ext uri="{FF2B5EF4-FFF2-40B4-BE49-F238E27FC236}">
                <a16:creationId xmlns:a16="http://schemas.microsoft.com/office/drawing/2014/main" id="{5D201FCF-D2F9-4813-AFDD-F8A1FDC497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5525" y="3720474"/>
            <a:ext cx="2714625" cy="1781175"/>
          </a:xfrm>
          <a:prstGeom prst="rect">
            <a:avLst/>
          </a:prstGeom>
        </p:spPr>
      </p:pic>
    </p:spTree>
    <p:extLst>
      <p:ext uri="{BB962C8B-B14F-4D97-AF65-F5344CB8AC3E}">
        <p14:creationId xmlns:p14="http://schemas.microsoft.com/office/powerpoint/2010/main" val="36798653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C95E3-228D-4BDB-BAE0-1765E23D3D11}"/>
              </a:ext>
            </a:extLst>
          </p:cNvPr>
          <p:cNvSpPr>
            <a:spLocks noGrp="1"/>
          </p:cNvSpPr>
          <p:nvPr>
            <p:ph type="title"/>
          </p:nvPr>
        </p:nvSpPr>
        <p:spPr/>
        <p:txBody>
          <a:bodyPr/>
          <a:lstStyle/>
          <a:p>
            <a:r>
              <a:rPr lang="en-GB" dirty="0"/>
              <a:t>How many ways can you make…</a:t>
            </a:r>
          </a:p>
        </p:txBody>
      </p:sp>
      <p:sp>
        <p:nvSpPr>
          <p:cNvPr id="3" name="Content Placeholder 2">
            <a:extLst>
              <a:ext uri="{FF2B5EF4-FFF2-40B4-BE49-F238E27FC236}">
                <a16:creationId xmlns:a16="http://schemas.microsoft.com/office/drawing/2014/main" id="{87817AB8-A91D-4C10-BF51-49D6BD0A6361}"/>
              </a:ext>
            </a:extLst>
          </p:cNvPr>
          <p:cNvSpPr>
            <a:spLocks noGrp="1"/>
          </p:cNvSpPr>
          <p:nvPr>
            <p:ph idx="1"/>
          </p:nvPr>
        </p:nvSpPr>
        <p:spPr/>
        <p:txBody>
          <a:bodyPr/>
          <a:lstStyle/>
          <a:p>
            <a:pPr marL="109537" indent="0">
              <a:buNone/>
            </a:pPr>
            <a:r>
              <a:rPr lang="en-GB" sz="7200" dirty="0"/>
              <a:t>4571</a:t>
            </a:r>
            <a:endParaRPr lang="en-GB" dirty="0"/>
          </a:p>
          <a:p>
            <a:pPr marL="109537" indent="0">
              <a:buNone/>
            </a:pPr>
            <a:endParaRPr lang="en-GB" dirty="0"/>
          </a:p>
          <a:p>
            <a:pPr marL="109537" indent="0">
              <a:buNone/>
            </a:pPr>
            <a:endParaRPr lang="en-GB" dirty="0"/>
          </a:p>
          <a:p>
            <a:pPr marL="109537" indent="0">
              <a:buNone/>
            </a:pPr>
            <a:endParaRPr lang="en-GB" dirty="0"/>
          </a:p>
        </p:txBody>
      </p:sp>
    </p:spTree>
    <p:extLst>
      <p:ext uri="{BB962C8B-B14F-4D97-AF65-F5344CB8AC3E}">
        <p14:creationId xmlns:p14="http://schemas.microsoft.com/office/powerpoint/2010/main" val="36907920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CECB9-9DDD-497F-9FE4-5704C1F91E9D}"/>
              </a:ext>
            </a:extLst>
          </p:cNvPr>
          <p:cNvSpPr>
            <a:spLocks noGrp="1"/>
          </p:cNvSpPr>
          <p:nvPr>
            <p:ph type="title"/>
          </p:nvPr>
        </p:nvSpPr>
        <p:spPr>
          <a:xfrm>
            <a:off x="668323" y="271943"/>
            <a:ext cx="10972800" cy="1066800"/>
          </a:xfrm>
        </p:spPr>
        <p:txBody>
          <a:bodyPr/>
          <a:lstStyle/>
          <a:p>
            <a:r>
              <a:rPr lang="en-GB" dirty="0"/>
              <a:t>Addition </a:t>
            </a:r>
          </a:p>
        </p:txBody>
      </p:sp>
      <p:pic>
        <p:nvPicPr>
          <p:cNvPr id="4" name="Picture 3">
            <a:extLst>
              <a:ext uri="{FF2B5EF4-FFF2-40B4-BE49-F238E27FC236}">
                <a16:creationId xmlns:a16="http://schemas.microsoft.com/office/drawing/2014/main" id="{59039518-5BF0-4466-BA13-F90A89FF8959}"/>
              </a:ext>
            </a:extLst>
          </p:cNvPr>
          <p:cNvPicPr>
            <a:picLocks noChangeAspect="1"/>
          </p:cNvPicPr>
          <p:nvPr/>
        </p:nvPicPr>
        <p:blipFill rotWithShape="1">
          <a:blip r:embed="rId2"/>
          <a:srcRect l="39564" t="21529" r="33119" b="4342"/>
          <a:stretch/>
        </p:blipFill>
        <p:spPr>
          <a:xfrm>
            <a:off x="668323" y="1132513"/>
            <a:ext cx="4186106" cy="5083729"/>
          </a:xfrm>
          <a:prstGeom prst="rect">
            <a:avLst/>
          </a:prstGeom>
        </p:spPr>
      </p:pic>
      <p:pic>
        <p:nvPicPr>
          <p:cNvPr id="8" name="Picture 7">
            <a:extLst>
              <a:ext uri="{FF2B5EF4-FFF2-40B4-BE49-F238E27FC236}">
                <a16:creationId xmlns:a16="http://schemas.microsoft.com/office/drawing/2014/main" id="{B1B014FC-2608-44D7-B2F1-B62DEDB528A5}"/>
              </a:ext>
            </a:extLst>
          </p:cNvPr>
          <p:cNvPicPr>
            <a:picLocks noChangeAspect="1"/>
          </p:cNvPicPr>
          <p:nvPr/>
        </p:nvPicPr>
        <p:blipFill rotWithShape="1">
          <a:blip r:embed="rId3">
            <a:extLst>
              <a:ext uri="{28A0092B-C50C-407E-A947-70E740481C1C}">
                <a14:useLocalDpi xmlns:a14="http://schemas.microsoft.com/office/drawing/2010/main" val="0"/>
              </a:ext>
            </a:extLst>
          </a:blip>
          <a:srcRect b="10275"/>
          <a:stretch/>
        </p:blipFill>
        <p:spPr>
          <a:xfrm>
            <a:off x="5567493" y="3315079"/>
            <a:ext cx="4572000" cy="3076663"/>
          </a:xfrm>
          <a:prstGeom prst="rect">
            <a:avLst/>
          </a:prstGeom>
        </p:spPr>
      </p:pic>
      <p:pic>
        <p:nvPicPr>
          <p:cNvPr id="10" name="Picture 9">
            <a:extLst>
              <a:ext uri="{FF2B5EF4-FFF2-40B4-BE49-F238E27FC236}">
                <a16:creationId xmlns:a16="http://schemas.microsoft.com/office/drawing/2014/main" id="{5B03800B-FCAE-4D3B-85C4-3A0D08D31F13}"/>
              </a:ext>
            </a:extLst>
          </p:cNvPr>
          <p:cNvPicPr>
            <a:picLocks noChangeAspect="1"/>
          </p:cNvPicPr>
          <p:nvPr/>
        </p:nvPicPr>
        <p:blipFill rotWithShape="1">
          <a:blip r:embed="rId4">
            <a:extLst>
              <a:ext uri="{28A0092B-C50C-407E-A947-70E740481C1C}">
                <a14:useLocalDpi xmlns:a14="http://schemas.microsoft.com/office/drawing/2010/main" val="0"/>
              </a:ext>
            </a:extLst>
          </a:blip>
          <a:srcRect b="4205"/>
          <a:stretch/>
        </p:blipFill>
        <p:spPr>
          <a:xfrm>
            <a:off x="8095527" y="814750"/>
            <a:ext cx="4115895" cy="2962742"/>
          </a:xfrm>
          <a:prstGeom prst="rect">
            <a:avLst/>
          </a:prstGeom>
        </p:spPr>
      </p:pic>
      <p:pic>
        <p:nvPicPr>
          <p:cNvPr id="12" name="Picture 11">
            <a:extLst>
              <a:ext uri="{FF2B5EF4-FFF2-40B4-BE49-F238E27FC236}">
                <a16:creationId xmlns:a16="http://schemas.microsoft.com/office/drawing/2014/main" id="{613C9878-048B-4113-806B-7AA90C2E5E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5673" y="1463166"/>
            <a:ext cx="2529150" cy="1422647"/>
          </a:xfrm>
          <a:prstGeom prst="rect">
            <a:avLst/>
          </a:prstGeom>
        </p:spPr>
      </p:pic>
    </p:spTree>
    <p:extLst>
      <p:ext uri="{BB962C8B-B14F-4D97-AF65-F5344CB8AC3E}">
        <p14:creationId xmlns:p14="http://schemas.microsoft.com/office/powerpoint/2010/main" val="4199820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553C0D-4738-4693-BA91-BE5D4C7B1279}"/>
              </a:ext>
            </a:extLst>
          </p:cNvPr>
          <p:cNvPicPr>
            <a:picLocks noChangeAspect="1"/>
          </p:cNvPicPr>
          <p:nvPr/>
        </p:nvPicPr>
        <p:blipFill rotWithShape="1">
          <a:blip r:embed="rId2"/>
          <a:srcRect l="39771" t="21529" r="32707" b="21957"/>
          <a:stretch/>
        </p:blipFill>
        <p:spPr>
          <a:xfrm>
            <a:off x="486562" y="478612"/>
            <a:ext cx="5108895" cy="5900776"/>
          </a:xfrm>
          <a:prstGeom prst="rect">
            <a:avLst/>
          </a:prstGeom>
        </p:spPr>
      </p:pic>
      <p:pic>
        <p:nvPicPr>
          <p:cNvPr id="6" name="Picture 5">
            <a:extLst>
              <a:ext uri="{FF2B5EF4-FFF2-40B4-BE49-F238E27FC236}">
                <a16:creationId xmlns:a16="http://schemas.microsoft.com/office/drawing/2014/main" id="{232814CD-7FBB-4690-9A18-D6B5A1F9C8A5}"/>
              </a:ext>
            </a:extLst>
          </p:cNvPr>
          <p:cNvPicPr>
            <a:picLocks noChangeAspect="1"/>
          </p:cNvPicPr>
          <p:nvPr/>
        </p:nvPicPr>
        <p:blipFill rotWithShape="1">
          <a:blip r:embed="rId3"/>
          <a:srcRect l="41697" t="26422" r="31193" b="12293"/>
          <a:stretch/>
        </p:blipFill>
        <p:spPr>
          <a:xfrm>
            <a:off x="6677639" y="595619"/>
            <a:ext cx="4832057" cy="6144314"/>
          </a:xfrm>
          <a:prstGeom prst="rect">
            <a:avLst/>
          </a:prstGeom>
        </p:spPr>
      </p:pic>
    </p:spTree>
    <p:extLst>
      <p:ext uri="{BB962C8B-B14F-4D97-AF65-F5344CB8AC3E}">
        <p14:creationId xmlns:p14="http://schemas.microsoft.com/office/powerpoint/2010/main" val="3953412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ACD817-45C1-4254-9C91-B4CD8D1A5619}"/>
              </a:ext>
            </a:extLst>
          </p:cNvPr>
          <p:cNvPicPr>
            <a:picLocks noChangeAspect="1"/>
          </p:cNvPicPr>
          <p:nvPr/>
        </p:nvPicPr>
        <p:blipFill rotWithShape="1">
          <a:blip r:embed="rId2"/>
          <a:srcRect l="39633" t="31437" r="29885" b="22079"/>
          <a:stretch/>
        </p:blipFill>
        <p:spPr>
          <a:xfrm>
            <a:off x="1132512" y="1115736"/>
            <a:ext cx="5633165" cy="4832058"/>
          </a:xfrm>
          <a:prstGeom prst="rect">
            <a:avLst/>
          </a:prstGeom>
        </p:spPr>
      </p:pic>
    </p:spTree>
    <p:extLst>
      <p:ext uri="{BB962C8B-B14F-4D97-AF65-F5344CB8AC3E}">
        <p14:creationId xmlns:p14="http://schemas.microsoft.com/office/powerpoint/2010/main" val="4227170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F62E263-31CA-4128-8C99-B7F334CDDBCA}"/>
              </a:ext>
            </a:extLst>
          </p:cNvPr>
          <p:cNvSpPr txBox="1"/>
          <p:nvPr/>
        </p:nvSpPr>
        <p:spPr>
          <a:xfrm>
            <a:off x="419450" y="578840"/>
            <a:ext cx="6199464" cy="584775"/>
          </a:xfrm>
          <a:prstGeom prst="rect">
            <a:avLst/>
          </a:prstGeom>
          <a:noFill/>
        </p:spPr>
        <p:txBody>
          <a:bodyPr wrap="square" rtlCol="0">
            <a:spAutoFit/>
          </a:bodyPr>
          <a:lstStyle/>
          <a:p>
            <a:r>
              <a:rPr lang="en-GB" sz="3200" dirty="0"/>
              <a:t>Subtraction </a:t>
            </a:r>
          </a:p>
        </p:txBody>
      </p:sp>
      <p:pic>
        <p:nvPicPr>
          <p:cNvPr id="5" name="Picture 4">
            <a:extLst>
              <a:ext uri="{FF2B5EF4-FFF2-40B4-BE49-F238E27FC236}">
                <a16:creationId xmlns:a16="http://schemas.microsoft.com/office/drawing/2014/main" id="{278E7EFF-A249-4743-93F4-35DCDEFB1EE2}"/>
              </a:ext>
            </a:extLst>
          </p:cNvPr>
          <p:cNvPicPr>
            <a:picLocks noChangeAspect="1"/>
          </p:cNvPicPr>
          <p:nvPr/>
        </p:nvPicPr>
        <p:blipFill rotWithShape="1">
          <a:blip r:embed="rId2"/>
          <a:srcRect l="39977" t="15447" r="31812" b="21469"/>
          <a:stretch/>
        </p:blipFill>
        <p:spPr>
          <a:xfrm>
            <a:off x="201336" y="1317072"/>
            <a:ext cx="3439486" cy="4326264"/>
          </a:xfrm>
          <a:prstGeom prst="rect">
            <a:avLst/>
          </a:prstGeom>
        </p:spPr>
      </p:pic>
      <p:pic>
        <p:nvPicPr>
          <p:cNvPr id="6" name="Picture 5">
            <a:extLst>
              <a:ext uri="{FF2B5EF4-FFF2-40B4-BE49-F238E27FC236}">
                <a16:creationId xmlns:a16="http://schemas.microsoft.com/office/drawing/2014/main" id="{7F432437-05D6-4CF4-9B4A-4CC7E8F711B8}"/>
              </a:ext>
            </a:extLst>
          </p:cNvPr>
          <p:cNvPicPr>
            <a:picLocks noChangeAspect="1"/>
          </p:cNvPicPr>
          <p:nvPr/>
        </p:nvPicPr>
        <p:blipFill rotWithShape="1">
          <a:blip r:embed="rId3"/>
          <a:srcRect l="41422" t="14678" r="31949" b="68808"/>
          <a:stretch/>
        </p:blipFill>
        <p:spPr>
          <a:xfrm>
            <a:off x="3892494" y="1163615"/>
            <a:ext cx="3246540" cy="1132515"/>
          </a:xfrm>
          <a:prstGeom prst="rect">
            <a:avLst/>
          </a:prstGeom>
        </p:spPr>
      </p:pic>
      <p:pic>
        <p:nvPicPr>
          <p:cNvPr id="7" name="Picture 6">
            <a:extLst>
              <a:ext uri="{FF2B5EF4-FFF2-40B4-BE49-F238E27FC236}">
                <a16:creationId xmlns:a16="http://schemas.microsoft.com/office/drawing/2014/main" id="{19E1DC7A-1B34-4CE4-BC5F-32AD8130E04A}"/>
              </a:ext>
            </a:extLst>
          </p:cNvPr>
          <p:cNvPicPr>
            <a:picLocks noChangeAspect="1"/>
          </p:cNvPicPr>
          <p:nvPr/>
        </p:nvPicPr>
        <p:blipFill rotWithShape="1">
          <a:blip r:embed="rId4"/>
          <a:srcRect l="42110" t="39144" r="33670" b="17711"/>
          <a:stretch/>
        </p:blipFill>
        <p:spPr>
          <a:xfrm>
            <a:off x="4295163" y="2684476"/>
            <a:ext cx="2952925" cy="2958860"/>
          </a:xfrm>
          <a:prstGeom prst="rect">
            <a:avLst/>
          </a:prstGeom>
        </p:spPr>
      </p:pic>
      <p:pic>
        <p:nvPicPr>
          <p:cNvPr id="8" name="Picture 7">
            <a:extLst>
              <a:ext uri="{FF2B5EF4-FFF2-40B4-BE49-F238E27FC236}">
                <a16:creationId xmlns:a16="http://schemas.microsoft.com/office/drawing/2014/main" id="{18CC7B32-CA31-47D5-9C0F-1AD337B30B44}"/>
              </a:ext>
            </a:extLst>
          </p:cNvPr>
          <p:cNvPicPr>
            <a:picLocks noChangeAspect="1"/>
          </p:cNvPicPr>
          <p:nvPr/>
        </p:nvPicPr>
        <p:blipFill rotWithShape="1">
          <a:blip r:embed="rId5"/>
          <a:srcRect l="32615" t="23473" r="32397" b="39096"/>
          <a:stretch/>
        </p:blipFill>
        <p:spPr>
          <a:xfrm>
            <a:off x="7390706" y="1729872"/>
            <a:ext cx="4265802" cy="2567031"/>
          </a:xfrm>
          <a:prstGeom prst="rect">
            <a:avLst/>
          </a:prstGeom>
        </p:spPr>
      </p:pic>
    </p:spTree>
    <p:extLst>
      <p:ext uri="{BB962C8B-B14F-4D97-AF65-F5344CB8AC3E}">
        <p14:creationId xmlns:p14="http://schemas.microsoft.com/office/powerpoint/2010/main" val="28859255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5E6FB-CEA3-4D0F-82C3-BD650037440D}"/>
              </a:ext>
            </a:extLst>
          </p:cNvPr>
          <p:cNvSpPr>
            <a:spLocks noGrp="1"/>
          </p:cNvSpPr>
          <p:nvPr>
            <p:ph type="title"/>
          </p:nvPr>
        </p:nvSpPr>
        <p:spPr>
          <a:xfrm>
            <a:off x="609600" y="287323"/>
            <a:ext cx="10972800" cy="1066800"/>
          </a:xfrm>
        </p:spPr>
        <p:txBody>
          <a:bodyPr/>
          <a:lstStyle/>
          <a:p>
            <a:r>
              <a:rPr lang="en-GB" dirty="0"/>
              <a:t>Multiplication </a:t>
            </a:r>
          </a:p>
        </p:txBody>
      </p:sp>
      <p:pic>
        <p:nvPicPr>
          <p:cNvPr id="5" name="Picture 4">
            <a:extLst>
              <a:ext uri="{FF2B5EF4-FFF2-40B4-BE49-F238E27FC236}">
                <a16:creationId xmlns:a16="http://schemas.microsoft.com/office/drawing/2014/main" id="{4AB46AA2-E3A8-4E57-B35B-5C92B028EB3B}"/>
              </a:ext>
            </a:extLst>
          </p:cNvPr>
          <p:cNvPicPr>
            <a:picLocks noChangeAspect="1"/>
          </p:cNvPicPr>
          <p:nvPr/>
        </p:nvPicPr>
        <p:blipFill rotWithShape="1">
          <a:blip r:embed="rId2">
            <a:extLst>
              <a:ext uri="{28A0092B-C50C-407E-A947-70E740481C1C}">
                <a14:useLocalDpi xmlns:a14="http://schemas.microsoft.com/office/drawing/2010/main" val="0"/>
              </a:ext>
            </a:extLst>
          </a:blip>
          <a:srcRect t="26714" r="67584" b="20178"/>
          <a:stretch/>
        </p:blipFill>
        <p:spPr>
          <a:xfrm>
            <a:off x="435877" y="1354123"/>
            <a:ext cx="2964110" cy="3389152"/>
          </a:xfrm>
          <a:prstGeom prst="rect">
            <a:avLst/>
          </a:prstGeom>
        </p:spPr>
      </p:pic>
      <p:pic>
        <p:nvPicPr>
          <p:cNvPr id="7" name="Picture 6">
            <a:extLst>
              <a:ext uri="{FF2B5EF4-FFF2-40B4-BE49-F238E27FC236}">
                <a16:creationId xmlns:a16="http://schemas.microsoft.com/office/drawing/2014/main" id="{D663DA63-EA57-422B-89F9-AC8F696C34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1195" y="1036564"/>
            <a:ext cx="2667000" cy="1714500"/>
          </a:xfrm>
          <a:prstGeom prst="rect">
            <a:avLst/>
          </a:prstGeom>
        </p:spPr>
      </p:pic>
      <p:pic>
        <p:nvPicPr>
          <p:cNvPr id="10" name="Picture 9">
            <a:extLst>
              <a:ext uri="{FF2B5EF4-FFF2-40B4-BE49-F238E27FC236}">
                <a16:creationId xmlns:a16="http://schemas.microsoft.com/office/drawing/2014/main" id="{F207CAB4-7F15-425A-B409-D02EF7E7AB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1764" y="3429000"/>
            <a:ext cx="3838837" cy="2175341"/>
          </a:xfrm>
          <a:prstGeom prst="rect">
            <a:avLst/>
          </a:prstGeom>
        </p:spPr>
      </p:pic>
      <p:pic>
        <p:nvPicPr>
          <p:cNvPr id="11" name="Picture 10">
            <a:extLst>
              <a:ext uri="{FF2B5EF4-FFF2-40B4-BE49-F238E27FC236}">
                <a16:creationId xmlns:a16="http://schemas.microsoft.com/office/drawing/2014/main" id="{80E845B1-A8A3-4B6E-9E6F-DF6289968CBA}"/>
              </a:ext>
            </a:extLst>
          </p:cNvPr>
          <p:cNvPicPr>
            <a:picLocks noChangeAspect="1"/>
          </p:cNvPicPr>
          <p:nvPr/>
        </p:nvPicPr>
        <p:blipFill rotWithShape="1">
          <a:blip r:embed="rId5"/>
          <a:srcRect l="50000" t="36208" r="35459" b="30836"/>
          <a:stretch/>
        </p:blipFill>
        <p:spPr>
          <a:xfrm>
            <a:off x="8134830" y="1294526"/>
            <a:ext cx="1772873" cy="2260133"/>
          </a:xfrm>
          <a:prstGeom prst="rect">
            <a:avLst/>
          </a:prstGeom>
        </p:spPr>
      </p:pic>
      <p:pic>
        <p:nvPicPr>
          <p:cNvPr id="12" name="Picture 11">
            <a:extLst>
              <a:ext uri="{FF2B5EF4-FFF2-40B4-BE49-F238E27FC236}">
                <a16:creationId xmlns:a16="http://schemas.microsoft.com/office/drawing/2014/main" id="{A1B933CC-1F7B-4999-B9A3-684ED0B3997D}"/>
              </a:ext>
            </a:extLst>
          </p:cNvPr>
          <p:cNvPicPr>
            <a:picLocks noChangeAspect="1"/>
          </p:cNvPicPr>
          <p:nvPr/>
        </p:nvPicPr>
        <p:blipFill rotWithShape="1">
          <a:blip r:embed="rId6"/>
          <a:srcRect l="40115" t="22507" r="46619" b="54985"/>
          <a:stretch/>
        </p:blipFill>
        <p:spPr>
          <a:xfrm>
            <a:off x="8573549" y="4211273"/>
            <a:ext cx="1617413" cy="1543575"/>
          </a:xfrm>
          <a:prstGeom prst="rect">
            <a:avLst/>
          </a:prstGeom>
        </p:spPr>
      </p:pic>
    </p:spTree>
    <p:extLst>
      <p:ext uri="{BB962C8B-B14F-4D97-AF65-F5344CB8AC3E}">
        <p14:creationId xmlns:p14="http://schemas.microsoft.com/office/powerpoint/2010/main" val="2018266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08A1AEF-1FD7-4563-A05E-4673532EB03A}"/>
              </a:ext>
            </a:extLst>
          </p:cNvPr>
          <p:cNvSpPr txBox="1"/>
          <p:nvPr/>
        </p:nvSpPr>
        <p:spPr>
          <a:xfrm>
            <a:off x="357808" y="888947"/>
            <a:ext cx="11476383" cy="1938992"/>
          </a:xfrm>
          <a:prstGeom prst="rect">
            <a:avLst/>
          </a:prstGeom>
          <a:noFill/>
        </p:spPr>
        <p:txBody>
          <a:bodyPr wrap="square" rtlCol="0">
            <a:spAutoFit/>
          </a:bodyPr>
          <a:lstStyle/>
          <a:p>
            <a:pPr algn="ctr"/>
            <a:r>
              <a:rPr lang="en-GB" sz="6000" dirty="0">
                <a:solidFill>
                  <a:schemeClr val="bg1"/>
                </a:solidFill>
                <a:latin typeface="Comic Sans MS" panose="030F0702030302020204" pitchFamily="66" charset="0"/>
              </a:rPr>
              <a:t>What are your memories of learning maths at school?</a:t>
            </a:r>
          </a:p>
        </p:txBody>
      </p:sp>
    </p:spTree>
    <p:extLst>
      <p:ext uri="{BB962C8B-B14F-4D97-AF65-F5344CB8AC3E}">
        <p14:creationId xmlns:p14="http://schemas.microsoft.com/office/powerpoint/2010/main" val="42547237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78DEBC-9B72-4866-97C9-55F9AF55DB55}"/>
              </a:ext>
            </a:extLst>
          </p:cNvPr>
          <p:cNvPicPr>
            <a:picLocks noChangeAspect="1"/>
          </p:cNvPicPr>
          <p:nvPr/>
        </p:nvPicPr>
        <p:blipFill rotWithShape="1">
          <a:blip r:embed="rId2"/>
          <a:srcRect l="40046" t="28624" r="34633" b="16819"/>
          <a:stretch/>
        </p:blipFill>
        <p:spPr>
          <a:xfrm>
            <a:off x="604007" y="998289"/>
            <a:ext cx="4229255" cy="5125673"/>
          </a:xfrm>
          <a:prstGeom prst="rect">
            <a:avLst/>
          </a:prstGeom>
        </p:spPr>
      </p:pic>
      <p:pic>
        <p:nvPicPr>
          <p:cNvPr id="6" name="Picture 5">
            <a:extLst>
              <a:ext uri="{FF2B5EF4-FFF2-40B4-BE49-F238E27FC236}">
                <a16:creationId xmlns:a16="http://schemas.microsoft.com/office/drawing/2014/main" id="{1BA1EB63-71B1-4369-8EFF-EA64814D84A5}"/>
              </a:ext>
            </a:extLst>
          </p:cNvPr>
          <p:cNvPicPr>
            <a:picLocks noChangeAspect="1"/>
          </p:cNvPicPr>
          <p:nvPr/>
        </p:nvPicPr>
        <p:blipFill rotWithShape="1">
          <a:blip r:embed="rId3"/>
          <a:srcRect l="42179" t="33272" r="32225" b="36759"/>
          <a:stretch/>
        </p:blipFill>
        <p:spPr>
          <a:xfrm>
            <a:off x="5729681" y="1054915"/>
            <a:ext cx="4372176" cy="2879522"/>
          </a:xfrm>
          <a:prstGeom prst="rect">
            <a:avLst/>
          </a:prstGeom>
        </p:spPr>
      </p:pic>
      <p:pic>
        <p:nvPicPr>
          <p:cNvPr id="7" name="Picture 6">
            <a:extLst>
              <a:ext uri="{FF2B5EF4-FFF2-40B4-BE49-F238E27FC236}">
                <a16:creationId xmlns:a16="http://schemas.microsoft.com/office/drawing/2014/main" id="{858DB56B-8CDD-49D7-B766-67FCED6FA60F}"/>
              </a:ext>
            </a:extLst>
          </p:cNvPr>
          <p:cNvPicPr>
            <a:picLocks noChangeAspect="1"/>
          </p:cNvPicPr>
          <p:nvPr/>
        </p:nvPicPr>
        <p:blipFill rotWithShape="1">
          <a:blip r:embed="rId4"/>
          <a:srcRect l="39643" t="43181" r="34221" b="25015"/>
          <a:stretch/>
        </p:blipFill>
        <p:spPr>
          <a:xfrm>
            <a:off x="7182180" y="4102217"/>
            <a:ext cx="3186613" cy="2181137"/>
          </a:xfrm>
          <a:prstGeom prst="rect">
            <a:avLst/>
          </a:prstGeom>
        </p:spPr>
      </p:pic>
    </p:spTree>
    <p:extLst>
      <p:ext uri="{BB962C8B-B14F-4D97-AF65-F5344CB8AC3E}">
        <p14:creationId xmlns:p14="http://schemas.microsoft.com/office/powerpoint/2010/main" val="2361702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37FE9-3B59-4D63-B274-F7A4D19DB92A}"/>
              </a:ext>
            </a:extLst>
          </p:cNvPr>
          <p:cNvSpPr>
            <a:spLocks noGrp="1"/>
          </p:cNvSpPr>
          <p:nvPr>
            <p:ph type="title"/>
          </p:nvPr>
        </p:nvSpPr>
        <p:spPr/>
        <p:txBody>
          <a:bodyPr/>
          <a:lstStyle/>
          <a:p>
            <a:r>
              <a:rPr lang="en-GB" dirty="0"/>
              <a:t>Division </a:t>
            </a:r>
          </a:p>
        </p:txBody>
      </p:sp>
      <p:pic>
        <p:nvPicPr>
          <p:cNvPr id="4" name="Picture 3">
            <a:extLst>
              <a:ext uri="{FF2B5EF4-FFF2-40B4-BE49-F238E27FC236}">
                <a16:creationId xmlns:a16="http://schemas.microsoft.com/office/drawing/2014/main" id="{F0AC4E42-722D-45BA-9B46-388A7E7D4477}"/>
              </a:ext>
            </a:extLst>
          </p:cNvPr>
          <p:cNvPicPr/>
          <p:nvPr/>
        </p:nvPicPr>
        <p:blipFill>
          <a:blip r:embed="rId2" cstate="print"/>
          <a:srcRect l="13576" t="30908" r="13145" b="35088"/>
          <a:stretch>
            <a:fillRect/>
          </a:stretch>
        </p:blipFill>
        <p:spPr bwMode="auto">
          <a:xfrm>
            <a:off x="1183627" y="2398016"/>
            <a:ext cx="2809531" cy="1771394"/>
          </a:xfrm>
          <a:prstGeom prst="rect">
            <a:avLst/>
          </a:prstGeom>
          <a:noFill/>
          <a:ln w="9525">
            <a:noFill/>
            <a:miter lim="800000"/>
            <a:headEnd/>
            <a:tailEnd/>
          </a:ln>
        </p:spPr>
      </p:pic>
      <p:pic>
        <p:nvPicPr>
          <p:cNvPr id="5" name="Picture 4">
            <a:extLst>
              <a:ext uri="{FF2B5EF4-FFF2-40B4-BE49-F238E27FC236}">
                <a16:creationId xmlns:a16="http://schemas.microsoft.com/office/drawing/2014/main" id="{DEC86FDE-EDDC-457D-B3C1-97D196481949}"/>
              </a:ext>
            </a:extLst>
          </p:cNvPr>
          <p:cNvPicPr/>
          <p:nvPr/>
        </p:nvPicPr>
        <p:blipFill>
          <a:blip r:embed="rId3" cstate="print"/>
          <a:srcRect l="12375" t="33301" r="24153" b="48827"/>
          <a:stretch>
            <a:fillRect/>
          </a:stretch>
        </p:blipFill>
        <p:spPr bwMode="auto">
          <a:xfrm>
            <a:off x="998809" y="4724656"/>
            <a:ext cx="3145352" cy="1066800"/>
          </a:xfrm>
          <a:prstGeom prst="rect">
            <a:avLst/>
          </a:prstGeom>
          <a:noFill/>
          <a:ln w="9525">
            <a:noFill/>
            <a:miter lim="800000"/>
            <a:headEnd/>
            <a:tailEnd/>
          </a:ln>
        </p:spPr>
      </p:pic>
      <p:pic>
        <p:nvPicPr>
          <p:cNvPr id="6" name="Picture 5">
            <a:extLst>
              <a:ext uri="{FF2B5EF4-FFF2-40B4-BE49-F238E27FC236}">
                <a16:creationId xmlns:a16="http://schemas.microsoft.com/office/drawing/2014/main" id="{800C1C9D-3553-4710-BADB-D13C303AB11A}"/>
              </a:ext>
            </a:extLst>
          </p:cNvPr>
          <p:cNvPicPr>
            <a:picLocks noChangeAspect="1"/>
          </p:cNvPicPr>
          <p:nvPr/>
        </p:nvPicPr>
        <p:blipFill rotWithShape="1">
          <a:blip r:embed="rId4"/>
          <a:srcRect l="40252" t="23008" r="35046" b="32222"/>
          <a:stretch/>
        </p:blipFill>
        <p:spPr>
          <a:xfrm>
            <a:off x="8047841" y="1988669"/>
            <a:ext cx="3011647" cy="3070371"/>
          </a:xfrm>
          <a:prstGeom prst="rect">
            <a:avLst/>
          </a:prstGeom>
        </p:spPr>
      </p:pic>
      <p:pic>
        <p:nvPicPr>
          <p:cNvPr id="7" name="Picture 6">
            <a:extLst>
              <a:ext uri="{FF2B5EF4-FFF2-40B4-BE49-F238E27FC236}">
                <a16:creationId xmlns:a16="http://schemas.microsoft.com/office/drawing/2014/main" id="{52C74F87-D04B-421E-A5ED-5952AFCE282D}"/>
              </a:ext>
            </a:extLst>
          </p:cNvPr>
          <p:cNvPicPr>
            <a:picLocks noChangeAspect="1"/>
          </p:cNvPicPr>
          <p:nvPr/>
        </p:nvPicPr>
        <p:blipFill rotWithShape="1">
          <a:blip r:embed="rId5"/>
          <a:srcRect l="56147" t="39633" r="28303" b="28440"/>
          <a:stretch/>
        </p:blipFill>
        <p:spPr>
          <a:xfrm>
            <a:off x="5215156" y="1979882"/>
            <a:ext cx="1895912" cy="2189528"/>
          </a:xfrm>
          <a:prstGeom prst="rect">
            <a:avLst/>
          </a:prstGeom>
        </p:spPr>
      </p:pic>
    </p:spTree>
    <p:extLst>
      <p:ext uri="{BB962C8B-B14F-4D97-AF65-F5344CB8AC3E}">
        <p14:creationId xmlns:p14="http://schemas.microsoft.com/office/powerpoint/2010/main" val="4014447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7166F7-A5E1-4321-A834-DF50FC8FE84F}"/>
              </a:ext>
            </a:extLst>
          </p:cNvPr>
          <p:cNvPicPr>
            <a:picLocks noChangeAspect="1"/>
          </p:cNvPicPr>
          <p:nvPr/>
        </p:nvPicPr>
        <p:blipFill rotWithShape="1">
          <a:blip r:embed="rId2"/>
          <a:srcRect l="39358" t="30092" r="31399" b="20366"/>
          <a:stretch/>
        </p:blipFill>
        <p:spPr>
          <a:xfrm>
            <a:off x="570452" y="486561"/>
            <a:ext cx="3565321" cy="3397541"/>
          </a:xfrm>
          <a:prstGeom prst="rect">
            <a:avLst/>
          </a:prstGeom>
        </p:spPr>
      </p:pic>
      <p:pic>
        <p:nvPicPr>
          <p:cNvPr id="5" name="Picture 4">
            <a:extLst>
              <a:ext uri="{FF2B5EF4-FFF2-40B4-BE49-F238E27FC236}">
                <a16:creationId xmlns:a16="http://schemas.microsoft.com/office/drawing/2014/main" id="{44179F44-5EC2-4E88-A826-E16760E0AB2F}"/>
              </a:ext>
            </a:extLst>
          </p:cNvPr>
          <p:cNvPicPr>
            <a:picLocks noChangeAspect="1"/>
          </p:cNvPicPr>
          <p:nvPr/>
        </p:nvPicPr>
        <p:blipFill rotWithShape="1">
          <a:blip r:embed="rId3"/>
          <a:srcRect l="41559" t="39877" r="32982" b="31376"/>
          <a:stretch/>
        </p:blipFill>
        <p:spPr>
          <a:xfrm>
            <a:off x="721454" y="4295164"/>
            <a:ext cx="3103927" cy="1971413"/>
          </a:xfrm>
          <a:prstGeom prst="rect">
            <a:avLst/>
          </a:prstGeom>
        </p:spPr>
      </p:pic>
      <p:pic>
        <p:nvPicPr>
          <p:cNvPr id="6" name="Picture 5">
            <a:extLst>
              <a:ext uri="{FF2B5EF4-FFF2-40B4-BE49-F238E27FC236}">
                <a16:creationId xmlns:a16="http://schemas.microsoft.com/office/drawing/2014/main" id="{5CDEF4EE-6847-4DEE-95DF-ED77A9569612}"/>
              </a:ext>
            </a:extLst>
          </p:cNvPr>
          <p:cNvPicPr>
            <a:picLocks noChangeAspect="1"/>
          </p:cNvPicPr>
          <p:nvPr/>
        </p:nvPicPr>
        <p:blipFill rotWithShape="1">
          <a:blip r:embed="rId4"/>
          <a:srcRect l="39289" t="64832" r="32775" b="21957"/>
          <a:stretch/>
        </p:blipFill>
        <p:spPr>
          <a:xfrm>
            <a:off x="4530056" y="1279319"/>
            <a:ext cx="6480730" cy="1723940"/>
          </a:xfrm>
          <a:prstGeom prst="rect">
            <a:avLst/>
          </a:prstGeom>
        </p:spPr>
      </p:pic>
      <p:pic>
        <p:nvPicPr>
          <p:cNvPr id="7" name="Picture 6">
            <a:extLst>
              <a:ext uri="{FF2B5EF4-FFF2-40B4-BE49-F238E27FC236}">
                <a16:creationId xmlns:a16="http://schemas.microsoft.com/office/drawing/2014/main" id="{76E2744C-16AC-4081-8C71-4D7C7E961867}"/>
              </a:ext>
            </a:extLst>
          </p:cNvPr>
          <p:cNvPicPr>
            <a:picLocks noChangeAspect="1"/>
          </p:cNvPicPr>
          <p:nvPr/>
        </p:nvPicPr>
        <p:blipFill rotWithShape="1">
          <a:blip r:embed="rId5"/>
          <a:srcRect l="39656" t="39414" r="44725" b="41856"/>
          <a:stretch/>
        </p:blipFill>
        <p:spPr>
          <a:xfrm>
            <a:off x="5901014" y="2944535"/>
            <a:ext cx="4304833" cy="2910980"/>
          </a:xfrm>
          <a:prstGeom prst="rect">
            <a:avLst/>
          </a:prstGeom>
        </p:spPr>
      </p:pic>
    </p:spTree>
    <p:extLst>
      <p:ext uri="{BB962C8B-B14F-4D97-AF65-F5344CB8AC3E}">
        <p14:creationId xmlns:p14="http://schemas.microsoft.com/office/powerpoint/2010/main" val="13415027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DCE72-9C4F-4639-88B5-A1517F4CE018}"/>
              </a:ext>
            </a:extLst>
          </p:cNvPr>
          <p:cNvSpPr>
            <a:spLocks noGrp="1"/>
          </p:cNvSpPr>
          <p:nvPr>
            <p:ph type="title"/>
          </p:nvPr>
        </p:nvSpPr>
        <p:spPr/>
        <p:txBody>
          <a:bodyPr/>
          <a:lstStyle/>
          <a:p>
            <a:r>
              <a:rPr lang="en-GB" dirty="0"/>
              <a:t>Fractions </a:t>
            </a:r>
          </a:p>
        </p:txBody>
      </p:sp>
      <p:pic>
        <p:nvPicPr>
          <p:cNvPr id="5" name="Picture 4">
            <a:extLst>
              <a:ext uri="{FF2B5EF4-FFF2-40B4-BE49-F238E27FC236}">
                <a16:creationId xmlns:a16="http://schemas.microsoft.com/office/drawing/2014/main" id="{43E86607-8FAE-4F18-B65B-A591C2AF9F72}"/>
              </a:ext>
            </a:extLst>
          </p:cNvPr>
          <p:cNvPicPr>
            <a:picLocks noChangeAspect="1"/>
          </p:cNvPicPr>
          <p:nvPr/>
        </p:nvPicPr>
        <p:blipFill rotWithShape="1">
          <a:blip r:embed="rId2">
            <a:extLst>
              <a:ext uri="{28A0092B-C50C-407E-A947-70E740481C1C}">
                <a14:useLocalDpi xmlns:a14="http://schemas.microsoft.com/office/drawing/2010/main" val="0"/>
              </a:ext>
            </a:extLst>
          </a:blip>
          <a:srcRect b="9216"/>
          <a:stretch/>
        </p:blipFill>
        <p:spPr>
          <a:xfrm>
            <a:off x="476238" y="2413931"/>
            <a:ext cx="4535449" cy="2913078"/>
          </a:xfrm>
          <a:prstGeom prst="rect">
            <a:avLst/>
          </a:prstGeom>
        </p:spPr>
      </p:pic>
      <p:pic>
        <p:nvPicPr>
          <p:cNvPr id="8" name="Picture 7">
            <a:extLst>
              <a:ext uri="{FF2B5EF4-FFF2-40B4-BE49-F238E27FC236}">
                <a16:creationId xmlns:a16="http://schemas.microsoft.com/office/drawing/2014/main" id="{DDA534FF-A19B-4762-8BAF-1CAAD3142CE4}"/>
              </a:ext>
            </a:extLst>
          </p:cNvPr>
          <p:cNvPicPr>
            <a:picLocks noChangeAspect="1"/>
          </p:cNvPicPr>
          <p:nvPr/>
        </p:nvPicPr>
        <p:blipFill rotWithShape="1">
          <a:blip r:embed="rId3">
            <a:extLst>
              <a:ext uri="{28A0092B-C50C-407E-A947-70E740481C1C}">
                <a14:useLocalDpi xmlns:a14="http://schemas.microsoft.com/office/drawing/2010/main" val="0"/>
              </a:ext>
            </a:extLst>
          </a:blip>
          <a:srcRect t="21486"/>
          <a:stretch/>
        </p:blipFill>
        <p:spPr>
          <a:xfrm>
            <a:off x="5671308" y="1143000"/>
            <a:ext cx="5715000" cy="2535179"/>
          </a:xfrm>
          <a:prstGeom prst="rect">
            <a:avLst/>
          </a:prstGeom>
        </p:spPr>
      </p:pic>
      <p:pic>
        <p:nvPicPr>
          <p:cNvPr id="10" name="Picture 9">
            <a:extLst>
              <a:ext uri="{FF2B5EF4-FFF2-40B4-BE49-F238E27FC236}">
                <a16:creationId xmlns:a16="http://schemas.microsoft.com/office/drawing/2014/main" id="{E0E2D9D2-3B6D-4E9C-8B7B-C6C0CB7BE2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4427" y="4176581"/>
            <a:ext cx="3286125" cy="1390650"/>
          </a:xfrm>
          <a:prstGeom prst="rect">
            <a:avLst/>
          </a:prstGeom>
        </p:spPr>
      </p:pic>
      <p:pic>
        <p:nvPicPr>
          <p:cNvPr id="12" name="Picture 11">
            <a:extLst>
              <a:ext uri="{FF2B5EF4-FFF2-40B4-BE49-F238E27FC236}">
                <a16:creationId xmlns:a16="http://schemas.microsoft.com/office/drawing/2014/main" id="{6C464D8D-596D-48DA-901D-9A1F914E67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2860" y="4520135"/>
            <a:ext cx="3063650" cy="2022009"/>
          </a:xfrm>
          <a:prstGeom prst="rect">
            <a:avLst/>
          </a:prstGeom>
        </p:spPr>
      </p:pic>
    </p:spTree>
    <p:extLst>
      <p:ext uri="{BB962C8B-B14F-4D97-AF65-F5344CB8AC3E}">
        <p14:creationId xmlns:p14="http://schemas.microsoft.com/office/powerpoint/2010/main" val="2940570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90E824-18AB-46A2-B79F-6C2382DD21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871" y="1067095"/>
            <a:ext cx="3136508" cy="2361905"/>
          </a:xfrm>
          <a:prstGeom prst="rect">
            <a:avLst/>
          </a:prstGeom>
        </p:spPr>
      </p:pic>
      <p:sp>
        <p:nvSpPr>
          <p:cNvPr id="6" name="Rectangle 5">
            <a:extLst>
              <a:ext uri="{FF2B5EF4-FFF2-40B4-BE49-F238E27FC236}">
                <a16:creationId xmlns:a16="http://schemas.microsoft.com/office/drawing/2014/main" id="{B18CACD6-7479-48B9-946D-D4135EE3B2EE}"/>
              </a:ext>
            </a:extLst>
          </p:cNvPr>
          <p:cNvSpPr/>
          <p:nvPr/>
        </p:nvSpPr>
        <p:spPr>
          <a:xfrm>
            <a:off x="5150840" y="2223083"/>
            <a:ext cx="738232" cy="3942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9ED66527-34D5-4C33-A0B3-18592FC97312}"/>
              </a:ext>
            </a:extLst>
          </p:cNvPr>
          <p:cNvSpPr/>
          <p:nvPr/>
        </p:nvSpPr>
        <p:spPr>
          <a:xfrm>
            <a:off x="5889072" y="2223083"/>
            <a:ext cx="738233" cy="3942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F35D637A-119D-4E93-B297-9C978A87693B}"/>
              </a:ext>
            </a:extLst>
          </p:cNvPr>
          <p:cNvSpPr/>
          <p:nvPr/>
        </p:nvSpPr>
        <p:spPr>
          <a:xfrm>
            <a:off x="6627304" y="2223081"/>
            <a:ext cx="671118" cy="3942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848C6465-BDBC-4B99-80D7-370D4E2DF150}"/>
              </a:ext>
            </a:extLst>
          </p:cNvPr>
          <p:cNvSpPr txBox="1"/>
          <p:nvPr/>
        </p:nvSpPr>
        <p:spPr>
          <a:xfrm>
            <a:off x="7499757" y="2239657"/>
            <a:ext cx="671118" cy="369332"/>
          </a:xfrm>
          <a:prstGeom prst="rect">
            <a:avLst/>
          </a:prstGeom>
          <a:noFill/>
        </p:spPr>
        <p:txBody>
          <a:bodyPr wrap="square" rtlCol="0">
            <a:spAutoFit/>
          </a:bodyPr>
          <a:lstStyle/>
          <a:p>
            <a:r>
              <a:rPr lang="en-GB" dirty="0"/>
              <a:t>+</a:t>
            </a:r>
          </a:p>
        </p:txBody>
      </p:sp>
      <p:sp>
        <p:nvSpPr>
          <p:cNvPr id="10" name="Rectangle 9">
            <a:extLst>
              <a:ext uri="{FF2B5EF4-FFF2-40B4-BE49-F238E27FC236}">
                <a16:creationId xmlns:a16="http://schemas.microsoft.com/office/drawing/2014/main" id="{81FD243E-C0B0-4AFE-856D-D07367EF535B}"/>
              </a:ext>
            </a:extLst>
          </p:cNvPr>
          <p:cNvSpPr/>
          <p:nvPr/>
        </p:nvSpPr>
        <p:spPr>
          <a:xfrm>
            <a:off x="8145710" y="2214707"/>
            <a:ext cx="738232" cy="3942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9A4CDF27-C7F4-4E77-811E-C4F983460A20}"/>
              </a:ext>
            </a:extLst>
          </p:cNvPr>
          <p:cNvSpPr/>
          <p:nvPr/>
        </p:nvSpPr>
        <p:spPr>
          <a:xfrm>
            <a:off x="8883942" y="2214707"/>
            <a:ext cx="738233" cy="3942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0FA1AAA3-3F5C-4AE4-B7DE-F0475ED4A5A0}"/>
              </a:ext>
            </a:extLst>
          </p:cNvPr>
          <p:cNvSpPr/>
          <p:nvPr/>
        </p:nvSpPr>
        <p:spPr>
          <a:xfrm>
            <a:off x="9622174" y="2214705"/>
            <a:ext cx="671118" cy="3942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1F2E6D72-A5BA-4669-8817-0A655CD77258}"/>
              </a:ext>
            </a:extLst>
          </p:cNvPr>
          <p:cNvSpPr/>
          <p:nvPr/>
        </p:nvSpPr>
        <p:spPr>
          <a:xfrm>
            <a:off x="8145710" y="2877424"/>
            <a:ext cx="738232" cy="3942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0E552405-0179-4709-AD33-87756202552E}"/>
              </a:ext>
            </a:extLst>
          </p:cNvPr>
          <p:cNvSpPr/>
          <p:nvPr/>
        </p:nvSpPr>
        <p:spPr>
          <a:xfrm>
            <a:off x="8883942" y="2877424"/>
            <a:ext cx="738233" cy="3942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46F8ECCD-E931-4FB9-8FBB-CF80B8DAD1BA}"/>
              </a:ext>
            </a:extLst>
          </p:cNvPr>
          <p:cNvSpPr/>
          <p:nvPr/>
        </p:nvSpPr>
        <p:spPr>
          <a:xfrm>
            <a:off x="9622174" y="2877422"/>
            <a:ext cx="671118" cy="3942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a:extLst>
              <a:ext uri="{FF2B5EF4-FFF2-40B4-BE49-F238E27FC236}">
                <a16:creationId xmlns:a16="http://schemas.microsoft.com/office/drawing/2014/main" id="{BC25F607-E997-4463-91D3-6DD3202AD8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9459" y="3707944"/>
            <a:ext cx="3195857" cy="2396893"/>
          </a:xfrm>
          <a:prstGeom prst="rect">
            <a:avLst/>
          </a:prstGeom>
        </p:spPr>
      </p:pic>
    </p:spTree>
    <p:extLst>
      <p:ext uri="{BB962C8B-B14F-4D97-AF65-F5344CB8AC3E}">
        <p14:creationId xmlns:p14="http://schemas.microsoft.com/office/powerpoint/2010/main" val="39907572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C0A881-BF90-4435-9E5B-D68A61C7E843}"/>
              </a:ext>
            </a:extLst>
          </p:cNvPr>
          <p:cNvPicPr>
            <a:picLocks noChangeAspect="1"/>
          </p:cNvPicPr>
          <p:nvPr/>
        </p:nvPicPr>
        <p:blipFill rotWithShape="1">
          <a:blip r:embed="rId2">
            <a:extLst>
              <a:ext uri="{28A0092B-C50C-407E-A947-70E740481C1C}">
                <a14:useLocalDpi xmlns:a14="http://schemas.microsoft.com/office/drawing/2010/main" val="0"/>
              </a:ext>
            </a:extLst>
          </a:blip>
          <a:srcRect t="45706" r="63078"/>
          <a:stretch/>
        </p:blipFill>
        <p:spPr>
          <a:xfrm>
            <a:off x="1446489" y="1820410"/>
            <a:ext cx="1934274" cy="1034293"/>
          </a:xfrm>
          <a:prstGeom prst="rect">
            <a:avLst/>
          </a:prstGeom>
        </p:spPr>
      </p:pic>
      <p:pic>
        <p:nvPicPr>
          <p:cNvPr id="7" name="Picture 6">
            <a:extLst>
              <a:ext uri="{FF2B5EF4-FFF2-40B4-BE49-F238E27FC236}">
                <a16:creationId xmlns:a16="http://schemas.microsoft.com/office/drawing/2014/main" id="{D51F476F-23F8-4E33-AEA8-2EACDBF9F7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291" y="3209548"/>
            <a:ext cx="3175000" cy="1587500"/>
          </a:xfrm>
          <a:prstGeom prst="rect">
            <a:avLst/>
          </a:prstGeom>
        </p:spPr>
      </p:pic>
      <p:pic>
        <p:nvPicPr>
          <p:cNvPr id="9" name="Picture 8">
            <a:extLst>
              <a:ext uri="{FF2B5EF4-FFF2-40B4-BE49-F238E27FC236}">
                <a16:creationId xmlns:a16="http://schemas.microsoft.com/office/drawing/2014/main" id="{6E483181-E734-4998-AAB1-08F5CBB558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1855" y="1248507"/>
            <a:ext cx="2200275" cy="1924050"/>
          </a:xfrm>
          <a:prstGeom prst="rect">
            <a:avLst/>
          </a:prstGeom>
        </p:spPr>
      </p:pic>
      <p:pic>
        <p:nvPicPr>
          <p:cNvPr id="11" name="Picture 10">
            <a:extLst>
              <a:ext uri="{FF2B5EF4-FFF2-40B4-BE49-F238E27FC236}">
                <a16:creationId xmlns:a16="http://schemas.microsoft.com/office/drawing/2014/main" id="{9219E948-E1B5-46B7-9DE9-8A873FACAD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6511" y="1652630"/>
            <a:ext cx="3429000" cy="4445000"/>
          </a:xfrm>
          <a:prstGeom prst="rect">
            <a:avLst/>
          </a:prstGeom>
        </p:spPr>
      </p:pic>
    </p:spTree>
    <p:extLst>
      <p:ext uri="{BB962C8B-B14F-4D97-AF65-F5344CB8AC3E}">
        <p14:creationId xmlns:p14="http://schemas.microsoft.com/office/powerpoint/2010/main" val="33337817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DE3A9-0132-46BA-B24F-E610E4F8E097}"/>
              </a:ext>
            </a:extLst>
          </p:cNvPr>
          <p:cNvSpPr>
            <a:spLocks noGrp="1"/>
          </p:cNvSpPr>
          <p:nvPr>
            <p:ph type="title"/>
          </p:nvPr>
        </p:nvSpPr>
        <p:spPr>
          <a:xfrm>
            <a:off x="810935" y="164285"/>
            <a:ext cx="10972800" cy="1066800"/>
          </a:xfrm>
        </p:spPr>
        <p:txBody>
          <a:bodyPr/>
          <a:lstStyle/>
          <a:p>
            <a:r>
              <a:rPr lang="en-GB" dirty="0"/>
              <a:t>Multiplying fractions </a:t>
            </a:r>
          </a:p>
        </p:txBody>
      </p:sp>
      <p:pic>
        <p:nvPicPr>
          <p:cNvPr id="5" name="Picture 4">
            <a:extLst>
              <a:ext uri="{FF2B5EF4-FFF2-40B4-BE49-F238E27FC236}">
                <a16:creationId xmlns:a16="http://schemas.microsoft.com/office/drawing/2014/main" id="{A73BE143-8EBB-4E90-A751-8D8F82EBA8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938255"/>
            <a:ext cx="5838825" cy="4371975"/>
          </a:xfrm>
          <a:prstGeom prst="rect">
            <a:avLst/>
          </a:prstGeom>
        </p:spPr>
      </p:pic>
      <p:pic>
        <p:nvPicPr>
          <p:cNvPr id="7" name="Picture 6">
            <a:extLst>
              <a:ext uri="{FF2B5EF4-FFF2-40B4-BE49-F238E27FC236}">
                <a16:creationId xmlns:a16="http://schemas.microsoft.com/office/drawing/2014/main" id="{702FF03F-40AE-4D72-B54B-E5CBEEA57DD1}"/>
              </a:ext>
            </a:extLst>
          </p:cNvPr>
          <p:cNvPicPr>
            <a:picLocks noChangeAspect="1"/>
          </p:cNvPicPr>
          <p:nvPr/>
        </p:nvPicPr>
        <p:blipFill rotWithShape="1">
          <a:blip r:embed="rId3">
            <a:extLst>
              <a:ext uri="{28A0092B-C50C-407E-A947-70E740481C1C}">
                <a14:useLocalDpi xmlns:a14="http://schemas.microsoft.com/office/drawing/2010/main" val="0"/>
              </a:ext>
            </a:extLst>
          </a:blip>
          <a:srcRect b="37327"/>
          <a:stretch/>
        </p:blipFill>
        <p:spPr>
          <a:xfrm>
            <a:off x="900419" y="1370364"/>
            <a:ext cx="3654804" cy="2393332"/>
          </a:xfrm>
          <a:prstGeom prst="rect">
            <a:avLst/>
          </a:prstGeom>
        </p:spPr>
      </p:pic>
      <p:pic>
        <p:nvPicPr>
          <p:cNvPr id="9" name="Picture 8">
            <a:extLst>
              <a:ext uri="{FF2B5EF4-FFF2-40B4-BE49-F238E27FC236}">
                <a16:creationId xmlns:a16="http://schemas.microsoft.com/office/drawing/2014/main" id="{17B72AB1-49CB-4C2F-A379-785A682F162F}"/>
              </a:ext>
            </a:extLst>
          </p:cNvPr>
          <p:cNvPicPr>
            <a:picLocks noChangeAspect="1"/>
          </p:cNvPicPr>
          <p:nvPr/>
        </p:nvPicPr>
        <p:blipFill rotWithShape="1">
          <a:blip r:embed="rId4">
            <a:extLst>
              <a:ext uri="{28A0092B-C50C-407E-A947-70E740481C1C}">
                <a14:useLocalDpi xmlns:a14="http://schemas.microsoft.com/office/drawing/2010/main" val="0"/>
              </a:ext>
            </a:extLst>
          </a:blip>
          <a:srcRect t="27376"/>
          <a:stretch/>
        </p:blipFill>
        <p:spPr>
          <a:xfrm>
            <a:off x="0" y="3926746"/>
            <a:ext cx="6096000" cy="2766969"/>
          </a:xfrm>
          <a:prstGeom prst="rect">
            <a:avLst/>
          </a:prstGeom>
        </p:spPr>
      </p:pic>
    </p:spTree>
    <p:extLst>
      <p:ext uri="{BB962C8B-B14F-4D97-AF65-F5344CB8AC3E}">
        <p14:creationId xmlns:p14="http://schemas.microsoft.com/office/powerpoint/2010/main" val="12953876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C438E50-EFD4-476B-B83C-5ECD9EF704D5}"/>
              </a:ext>
            </a:extLst>
          </p:cNvPr>
          <p:cNvSpPr txBox="1"/>
          <p:nvPr/>
        </p:nvSpPr>
        <p:spPr>
          <a:xfrm>
            <a:off x="318782" y="738231"/>
            <a:ext cx="5310231" cy="584775"/>
          </a:xfrm>
          <a:prstGeom prst="rect">
            <a:avLst/>
          </a:prstGeom>
          <a:noFill/>
        </p:spPr>
        <p:txBody>
          <a:bodyPr wrap="square" rtlCol="0">
            <a:spAutoFit/>
          </a:bodyPr>
          <a:lstStyle/>
          <a:p>
            <a:r>
              <a:rPr lang="en-GB" sz="3200" dirty="0"/>
              <a:t>Dividing fractions </a:t>
            </a:r>
          </a:p>
        </p:txBody>
      </p:sp>
      <p:pic>
        <p:nvPicPr>
          <p:cNvPr id="8" name="Picture 7">
            <a:extLst>
              <a:ext uri="{FF2B5EF4-FFF2-40B4-BE49-F238E27FC236}">
                <a16:creationId xmlns:a16="http://schemas.microsoft.com/office/drawing/2014/main" id="{C4232165-0F2A-4770-9566-A9B4EDCF6FB9}"/>
              </a:ext>
            </a:extLst>
          </p:cNvPr>
          <p:cNvPicPr>
            <a:picLocks noChangeAspect="1"/>
          </p:cNvPicPr>
          <p:nvPr/>
        </p:nvPicPr>
        <p:blipFill rotWithShape="1">
          <a:blip r:embed="rId2">
            <a:extLst>
              <a:ext uri="{28A0092B-C50C-407E-A947-70E740481C1C}">
                <a14:useLocalDpi xmlns:a14="http://schemas.microsoft.com/office/drawing/2010/main" val="0"/>
              </a:ext>
            </a:extLst>
          </a:blip>
          <a:srcRect t="28379"/>
          <a:stretch/>
        </p:blipFill>
        <p:spPr>
          <a:xfrm>
            <a:off x="1344407" y="2608976"/>
            <a:ext cx="4130808" cy="2218888"/>
          </a:xfrm>
          <a:prstGeom prst="rect">
            <a:avLst/>
          </a:prstGeom>
        </p:spPr>
      </p:pic>
      <p:pic>
        <p:nvPicPr>
          <p:cNvPr id="10" name="Picture 9">
            <a:extLst>
              <a:ext uri="{FF2B5EF4-FFF2-40B4-BE49-F238E27FC236}">
                <a16:creationId xmlns:a16="http://schemas.microsoft.com/office/drawing/2014/main" id="{C946DCB9-FA09-4D83-816B-177F04781E31}"/>
              </a:ext>
            </a:extLst>
          </p:cNvPr>
          <p:cNvPicPr>
            <a:picLocks noChangeAspect="1"/>
          </p:cNvPicPr>
          <p:nvPr/>
        </p:nvPicPr>
        <p:blipFill rotWithShape="1">
          <a:blip r:embed="rId3">
            <a:extLst>
              <a:ext uri="{28A0092B-C50C-407E-A947-70E740481C1C}">
                <a14:useLocalDpi xmlns:a14="http://schemas.microsoft.com/office/drawing/2010/main" val="0"/>
              </a:ext>
            </a:extLst>
          </a:blip>
          <a:srcRect t="30910"/>
          <a:stretch/>
        </p:blipFill>
        <p:spPr>
          <a:xfrm>
            <a:off x="6680420" y="2969703"/>
            <a:ext cx="4513918" cy="3029590"/>
          </a:xfrm>
          <a:prstGeom prst="rect">
            <a:avLst/>
          </a:prstGeom>
        </p:spPr>
      </p:pic>
    </p:spTree>
    <p:extLst>
      <p:ext uri="{BB962C8B-B14F-4D97-AF65-F5344CB8AC3E}">
        <p14:creationId xmlns:p14="http://schemas.microsoft.com/office/powerpoint/2010/main" val="39282630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6CF39-822E-404E-AF70-64B84F86B3BE}"/>
              </a:ext>
            </a:extLst>
          </p:cNvPr>
          <p:cNvSpPr>
            <a:spLocks noGrp="1"/>
          </p:cNvSpPr>
          <p:nvPr>
            <p:ph type="title"/>
          </p:nvPr>
        </p:nvSpPr>
        <p:spPr/>
        <p:txBody>
          <a:bodyPr/>
          <a:lstStyle/>
          <a:p>
            <a:r>
              <a:rPr lang="en-GB" dirty="0"/>
              <a:t>Reasoning </a:t>
            </a:r>
          </a:p>
        </p:txBody>
      </p:sp>
      <p:pic>
        <p:nvPicPr>
          <p:cNvPr id="4" name="Picture 3">
            <a:extLst>
              <a:ext uri="{FF2B5EF4-FFF2-40B4-BE49-F238E27FC236}">
                <a16:creationId xmlns:a16="http://schemas.microsoft.com/office/drawing/2014/main" id="{38F32BCD-A8C7-4014-8BD4-718794887144}"/>
              </a:ext>
            </a:extLst>
          </p:cNvPr>
          <p:cNvPicPr>
            <a:picLocks noChangeAspect="1"/>
          </p:cNvPicPr>
          <p:nvPr/>
        </p:nvPicPr>
        <p:blipFill rotWithShape="1">
          <a:blip r:embed="rId2"/>
          <a:srcRect l="50000" t="22874" r="33119" b="30153"/>
          <a:stretch/>
        </p:blipFill>
        <p:spPr>
          <a:xfrm>
            <a:off x="609600" y="2313263"/>
            <a:ext cx="2058099" cy="3221374"/>
          </a:xfrm>
          <a:prstGeom prst="rect">
            <a:avLst/>
          </a:prstGeom>
        </p:spPr>
      </p:pic>
      <p:pic>
        <p:nvPicPr>
          <p:cNvPr id="5" name="Picture 4">
            <a:extLst>
              <a:ext uri="{FF2B5EF4-FFF2-40B4-BE49-F238E27FC236}">
                <a16:creationId xmlns:a16="http://schemas.microsoft.com/office/drawing/2014/main" id="{3E643446-A9FB-4D14-9F15-0EFDF4EC303A}"/>
              </a:ext>
            </a:extLst>
          </p:cNvPr>
          <p:cNvPicPr>
            <a:picLocks noChangeAspect="1"/>
          </p:cNvPicPr>
          <p:nvPr/>
        </p:nvPicPr>
        <p:blipFill rotWithShape="1">
          <a:blip r:embed="rId2"/>
          <a:srcRect l="66881" t="24097" r="21215" b="26514"/>
          <a:stretch/>
        </p:blipFill>
        <p:spPr>
          <a:xfrm>
            <a:off x="3036815" y="2327943"/>
            <a:ext cx="1451296" cy="3387057"/>
          </a:xfrm>
          <a:prstGeom prst="rect">
            <a:avLst/>
          </a:prstGeom>
        </p:spPr>
      </p:pic>
      <p:pic>
        <p:nvPicPr>
          <p:cNvPr id="6" name="Picture 5">
            <a:extLst>
              <a:ext uri="{FF2B5EF4-FFF2-40B4-BE49-F238E27FC236}">
                <a16:creationId xmlns:a16="http://schemas.microsoft.com/office/drawing/2014/main" id="{96C75B90-9281-413A-9CCB-54CBD8D18AE3}"/>
              </a:ext>
            </a:extLst>
          </p:cNvPr>
          <p:cNvPicPr>
            <a:picLocks noChangeAspect="1"/>
          </p:cNvPicPr>
          <p:nvPr/>
        </p:nvPicPr>
        <p:blipFill rotWithShape="1">
          <a:blip r:embed="rId3"/>
          <a:srcRect l="21262" t="24465" r="60951" b="23915"/>
          <a:stretch/>
        </p:blipFill>
        <p:spPr>
          <a:xfrm>
            <a:off x="5951990" y="1912690"/>
            <a:ext cx="2168553" cy="3540154"/>
          </a:xfrm>
          <a:prstGeom prst="rect">
            <a:avLst/>
          </a:prstGeom>
        </p:spPr>
      </p:pic>
      <p:pic>
        <p:nvPicPr>
          <p:cNvPr id="7" name="Picture 6">
            <a:extLst>
              <a:ext uri="{FF2B5EF4-FFF2-40B4-BE49-F238E27FC236}">
                <a16:creationId xmlns:a16="http://schemas.microsoft.com/office/drawing/2014/main" id="{7A16D270-0896-4359-8DE3-F9E5FB360AE6}"/>
              </a:ext>
            </a:extLst>
          </p:cNvPr>
          <p:cNvPicPr>
            <a:picLocks noChangeAspect="1"/>
          </p:cNvPicPr>
          <p:nvPr/>
        </p:nvPicPr>
        <p:blipFill rotWithShape="1">
          <a:blip r:embed="rId3"/>
          <a:srcRect l="21261" t="24465" r="50000" b="23915"/>
          <a:stretch/>
        </p:blipFill>
        <p:spPr>
          <a:xfrm>
            <a:off x="5951990" y="1912690"/>
            <a:ext cx="3503802" cy="3540154"/>
          </a:xfrm>
          <a:prstGeom prst="rect">
            <a:avLst/>
          </a:prstGeom>
        </p:spPr>
      </p:pic>
    </p:spTree>
    <p:extLst>
      <p:ext uri="{BB962C8B-B14F-4D97-AF65-F5344CB8AC3E}">
        <p14:creationId xmlns:p14="http://schemas.microsoft.com/office/powerpoint/2010/main" val="420282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8B330C-26FE-4F18-B7F8-F5395E538DDA}"/>
              </a:ext>
            </a:extLst>
          </p:cNvPr>
          <p:cNvPicPr>
            <a:picLocks noChangeAspect="1"/>
          </p:cNvPicPr>
          <p:nvPr/>
        </p:nvPicPr>
        <p:blipFill rotWithShape="1">
          <a:blip r:embed="rId2"/>
          <a:srcRect l="30344" t="17492" r="29817" b="37370"/>
          <a:stretch/>
        </p:blipFill>
        <p:spPr>
          <a:xfrm>
            <a:off x="1820410" y="1484852"/>
            <a:ext cx="4857227" cy="3095537"/>
          </a:xfrm>
          <a:prstGeom prst="rect">
            <a:avLst/>
          </a:prstGeom>
        </p:spPr>
      </p:pic>
    </p:spTree>
    <p:extLst>
      <p:ext uri="{BB962C8B-B14F-4D97-AF65-F5344CB8AC3E}">
        <p14:creationId xmlns:p14="http://schemas.microsoft.com/office/powerpoint/2010/main" val="1106199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774DA3-7F6A-4108-B4DE-4A3888D8C359}"/>
              </a:ext>
            </a:extLst>
          </p:cNvPr>
          <p:cNvSpPr/>
          <p:nvPr/>
        </p:nvSpPr>
        <p:spPr>
          <a:xfrm>
            <a:off x="357809" y="919895"/>
            <a:ext cx="11476382" cy="2031325"/>
          </a:xfrm>
          <a:prstGeom prst="rect">
            <a:avLst/>
          </a:prstGeom>
        </p:spPr>
        <p:txBody>
          <a:bodyPr wrap="square">
            <a:spAutoFit/>
          </a:bodyPr>
          <a:lstStyle/>
          <a:p>
            <a:pPr algn="ctr"/>
            <a:r>
              <a:rPr lang="en-GB" dirty="0">
                <a:solidFill>
                  <a:schemeClr val="bg1"/>
                </a:solidFill>
                <a:latin typeface="Comic Sans MS" panose="030F0702030302020204" pitchFamily="66" charset="0"/>
              </a:rPr>
              <a:t>We believe that everyone can get better at maths…when they put in the effort and work at it. </a:t>
            </a:r>
          </a:p>
          <a:p>
            <a:pPr algn="ctr"/>
            <a:endParaRPr lang="en-GB" dirty="0">
              <a:solidFill>
                <a:schemeClr val="bg1"/>
              </a:solidFill>
              <a:latin typeface="Comic Sans MS" panose="030F0702030302020204" pitchFamily="66" charset="0"/>
            </a:endParaRPr>
          </a:p>
          <a:p>
            <a:pPr algn="ctr"/>
            <a:r>
              <a:rPr lang="en-GB" dirty="0">
                <a:solidFill>
                  <a:schemeClr val="bg1"/>
                </a:solidFill>
                <a:latin typeface="Comic Sans MS" panose="030F0702030302020204" pitchFamily="66" charset="0"/>
              </a:rPr>
              <a:t>Instead of praising children for ‘being clever’ when they succeed at something, we should be praising children for the efforts and perseverance!  </a:t>
            </a:r>
          </a:p>
          <a:p>
            <a:pPr algn="ctr"/>
            <a:endParaRPr lang="en-GB" dirty="0">
              <a:solidFill>
                <a:schemeClr val="bg1"/>
              </a:solidFill>
              <a:latin typeface="Comic Sans MS" panose="030F0702030302020204" pitchFamily="66" charset="0"/>
            </a:endParaRPr>
          </a:p>
          <a:p>
            <a:pPr algn="ctr"/>
            <a:r>
              <a:rPr lang="en-GB" dirty="0">
                <a:solidFill>
                  <a:schemeClr val="bg1"/>
                </a:solidFill>
                <a:latin typeface="Comic Sans MS" panose="030F0702030302020204" pitchFamily="66" charset="0"/>
              </a:rPr>
              <a:t>Children learn to associate achievement with effort (which is something they can influence themselves – by working hard!), not ‘cleverness’ (a trait perceived as absolute and that they cannot change).</a:t>
            </a:r>
          </a:p>
        </p:txBody>
      </p:sp>
      <p:pic>
        <p:nvPicPr>
          <p:cNvPr id="6" name="Picture 5">
            <a:extLst>
              <a:ext uri="{FF2B5EF4-FFF2-40B4-BE49-F238E27FC236}">
                <a16:creationId xmlns:a16="http://schemas.microsoft.com/office/drawing/2014/main" id="{A95EF05F-1AC3-42E8-A20F-912D5131CAB1}"/>
              </a:ext>
            </a:extLst>
          </p:cNvPr>
          <p:cNvPicPr>
            <a:picLocks noChangeAspect="1"/>
          </p:cNvPicPr>
          <p:nvPr/>
        </p:nvPicPr>
        <p:blipFill>
          <a:blip r:embed="rId2"/>
          <a:stretch>
            <a:fillRect/>
          </a:stretch>
        </p:blipFill>
        <p:spPr>
          <a:xfrm>
            <a:off x="2959996" y="3334938"/>
            <a:ext cx="6086475" cy="3381375"/>
          </a:xfrm>
          <a:prstGeom prst="rect">
            <a:avLst/>
          </a:prstGeom>
        </p:spPr>
      </p:pic>
      <p:sp>
        <p:nvSpPr>
          <p:cNvPr id="8" name="TextBox 7">
            <a:extLst>
              <a:ext uri="{FF2B5EF4-FFF2-40B4-BE49-F238E27FC236}">
                <a16:creationId xmlns:a16="http://schemas.microsoft.com/office/drawing/2014/main" id="{808A1AEF-1FD7-4563-A05E-4673532EB03A}"/>
              </a:ext>
            </a:extLst>
          </p:cNvPr>
          <p:cNvSpPr txBox="1"/>
          <p:nvPr/>
        </p:nvSpPr>
        <p:spPr>
          <a:xfrm>
            <a:off x="265041" y="0"/>
            <a:ext cx="11476383" cy="630942"/>
          </a:xfrm>
          <a:prstGeom prst="rect">
            <a:avLst/>
          </a:prstGeom>
          <a:noFill/>
        </p:spPr>
        <p:txBody>
          <a:bodyPr wrap="square" rtlCol="0">
            <a:spAutoFit/>
          </a:bodyPr>
          <a:lstStyle/>
          <a:p>
            <a:pPr algn="ctr"/>
            <a:r>
              <a:rPr lang="en-GB" sz="3500" dirty="0">
                <a:solidFill>
                  <a:schemeClr val="bg1"/>
                </a:solidFill>
                <a:latin typeface="Comic Sans MS" panose="030F0702030302020204" pitchFamily="66" charset="0"/>
              </a:rPr>
              <a:t>What are your memories of learning maths at school?</a:t>
            </a:r>
          </a:p>
        </p:txBody>
      </p:sp>
      <p:pic>
        <p:nvPicPr>
          <p:cNvPr id="2" name="Picture 1">
            <a:extLst>
              <a:ext uri="{FF2B5EF4-FFF2-40B4-BE49-F238E27FC236}">
                <a16:creationId xmlns:a16="http://schemas.microsoft.com/office/drawing/2014/main" id="{B40559B6-8DDB-4E09-ABC4-C2ABB2877D0C}"/>
              </a:ext>
            </a:extLst>
          </p:cNvPr>
          <p:cNvPicPr>
            <a:picLocks noChangeAspect="1"/>
          </p:cNvPicPr>
          <p:nvPr/>
        </p:nvPicPr>
        <p:blipFill>
          <a:blip r:embed="rId3"/>
          <a:stretch>
            <a:fillRect/>
          </a:stretch>
        </p:blipFill>
        <p:spPr>
          <a:xfrm>
            <a:off x="357809" y="3957016"/>
            <a:ext cx="2199861" cy="2183566"/>
          </a:xfrm>
          <a:prstGeom prst="rect">
            <a:avLst/>
          </a:prstGeom>
        </p:spPr>
      </p:pic>
      <p:pic>
        <p:nvPicPr>
          <p:cNvPr id="3" name="Picture 2">
            <a:extLst>
              <a:ext uri="{FF2B5EF4-FFF2-40B4-BE49-F238E27FC236}">
                <a16:creationId xmlns:a16="http://schemas.microsoft.com/office/drawing/2014/main" id="{3FA7D204-1C20-42CA-B3BE-4A4EBD464EA7}"/>
              </a:ext>
            </a:extLst>
          </p:cNvPr>
          <p:cNvPicPr>
            <a:picLocks noChangeAspect="1"/>
          </p:cNvPicPr>
          <p:nvPr/>
        </p:nvPicPr>
        <p:blipFill>
          <a:blip r:embed="rId4"/>
          <a:stretch>
            <a:fillRect/>
          </a:stretch>
        </p:blipFill>
        <p:spPr>
          <a:xfrm>
            <a:off x="9448797" y="3957016"/>
            <a:ext cx="2231733" cy="2183566"/>
          </a:xfrm>
          <a:prstGeom prst="rect">
            <a:avLst/>
          </a:prstGeom>
        </p:spPr>
      </p:pic>
    </p:spTree>
    <p:extLst>
      <p:ext uri="{BB962C8B-B14F-4D97-AF65-F5344CB8AC3E}">
        <p14:creationId xmlns:p14="http://schemas.microsoft.com/office/powerpoint/2010/main" val="8832495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E5808-5C38-480A-8299-2298935BD623}"/>
              </a:ext>
            </a:extLst>
          </p:cNvPr>
          <p:cNvSpPr>
            <a:spLocks noGrp="1"/>
          </p:cNvSpPr>
          <p:nvPr>
            <p:ph type="title"/>
          </p:nvPr>
        </p:nvSpPr>
        <p:spPr>
          <a:xfrm>
            <a:off x="332764" y="284162"/>
            <a:ext cx="10972800" cy="1066800"/>
          </a:xfrm>
        </p:spPr>
        <p:txBody>
          <a:bodyPr/>
          <a:lstStyle/>
          <a:p>
            <a:r>
              <a:rPr lang="en-GB" dirty="0"/>
              <a:t>Bar Model </a:t>
            </a:r>
          </a:p>
        </p:txBody>
      </p:sp>
      <p:pic>
        <p:nvPicPr>
          <p:cNvPr id="5" name="Picture 4">
            <a:extLst>
              <a:ext uri="{FF2B5EF4-FFF2-40B4-BE49-F238E27FC236}">
                <a16:creationId xmlns:a16="http://schemas.microsoft.com/office/drawing/2014/main" id="{418CBF5B-9F93-47DF-BFF1-A6389B1C52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234" y="1990725"/>
            <a:ext cx="3810000" cy="2876550"/>
          </a:xfrm>
          <a:prstGeom prst="rect">
            <a:avLst/>
          </a:prstGeom>
        </p:spPr>
      </p:pic>
    </p:spTree>
    <p:extLst>
      <p:ext uri="{BB962C8B-B14F-4D97-AF65-F5344CB8AC3E}">
        <p14:creationId xmlns:p14="http://schemas.microsoft.com/office/powerpoint/2010/main" val="12015859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Bar model – pictorial representation of a problem</a:t>
            </a:r>
          </a:p>
        </p:txBody>
      </p:sp>
      <p:pic>
        <p:nvPicPr>
          <p:cNvPr id="205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4464"/>
          <a:stretch/>
        </p:blipFill>
        <p:spPr bwMode="auto">
          <a:xfrm>
            <a:off x="1847529" y="1484785"/>
            <a:ext cx="8051871" cy="2897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19168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1" y="179389"/>
            <a:ext cx="5832475" cy="256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826" y="3429001"/>
            <a:ext cx="4092575" cy="287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0464" y="2762250"/>
            <a:ext cx="3671887" cy="408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7" name="TextBox 1"/>
          <p:cNvSpPr txBox="1">
            <a:spLocks noChangeArrowheads="1"/>
          </p:cNvSpPr>
          <p:nvPr/>
        </p:nvSpPr>
        <p:spPr bwMode="auto">
          <a:xfrm>
            <a:off x="2424114" y="2762251"/>
            <a:ext cx="2232025"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800"/>
              <a:t>Addition</a:t>
            </a:r>
          </a:p>
        </p:txBody>
      </p:sp>
      <p:cxnSp>
        <p:nvCxnSpPr>
          <p:cNvPr id="3" name="Straight Connector 2"/>
          <p:cNvCxnSpPr/>
          <p:nvPr/>
        </p:nvCxnSpPr>
        <p:spPr>
          <a:xfrm>
            <a:off x="6911975" y="4257676"/>
            <a:ext cx="431800" cy="4032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6911975" y="4402139"/>
            <a:ext cx="431800" cy="40163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 name="Rectangle 4"/>
          <p:cNvSpPr/>
          <p:nvPr/>
        </p:nvSpPr>
        <p:spPr>
          <a:xfrm>
            <a:off x="6743701" y="4206875"/>
            <a:ext cx="720725" cy="1095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Rectangle 9"/>
          <p:cNvSpPr/>
          <p:nvPr/>
        </p:nvSpPr>
        <p:spPr>
          <a:xfrm>
            <a:off x="6767514" y="4803775"/>
            <a:ext cx="720725" cy="1095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21952576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CC480E-3AB9-43D7-B74F-C1DABB8B35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836522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AAC345-4BE4-4BBD-9C48-EAF678B3323F}"/>
              </a:ext>
            </a:extLst>
          </p:cNvPr>
          <p:cNvSpPr/>
          <p:nvPr/>
        </p:nvSpPr>
        <p:spPr>
          <a:xfrm>
            <a:off x="439024" y="773695"/>
            <a:ext cx="6096000" cy="646331"/>
          </a:xfrm>
          <a:prstGeom prst="rect">
            <a:avLst/>
          </a:prstGeom>
        </p:spPr>
        <p:txBody>
          <a:bodyPr>
            <a:spAutoFit/>
          </a:bodyPr>
          <a:lstStyle/>
          <a:p>
            <a:r>
              <a:rPr lang="en-GB" dirty="0">
                <a:latin typeface="Comic Sans MS" panose="030F0702030302020204" pitchFamily="66" charset="0"/>
              </a:rPr>
              <a:t>If two-thirds of a number is 90. </a:t>
            </a:r>
            <a:br>
              <a:rPr lang="en-GB" dirty="0">
                <a:latin typeface="Comic Sans MS" panose="030F0702030302020204" pitchFamily="66" charset="0"/>
              </a:rPr>
            </a:br>
            <a:r>
              <a:rPr lang="en-GB" dirty="0">
                <a:latin typeface="Comic Sans MS" panose="030F0702030302020204" pitchFamily="66" charset="0"/>
              </a:rPr>
              <a:t>What’s the number?</a:t>
            </a:r>
            <a:endParaRPr lang="en-GB" dirty="0"/>
          </a:p>
        </p:txBody>
      </p:sp>
      <p:sp>
        <p:nvSpPr>
          <p:cNvPr id="6" name="Rectangle 5">
            <a:extLst>
              <a:ext uri="{FF2B5EF4-FFF2-40B4-BE49-F238E27FC236}">
                <a16:creationId xmlns:a16="http://schemas.microsoft.com/office/drawing/2014/main" id="{F29EB83A-6BB7-497A-8839-20D77AFA3B09}"/>
              </a:ext>
            </a:extLst>
          </p:cNvPr>
          <p:cNvSpPr/>
          <p:nvPr/>
        </p:nvSpPr>
        <p:spPr>
          <a:xfrm>
            <a:off x="1753299" y="2684477"/>
            <a:ext cx="2122415" cy="11576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11FF52F-F757-4474-A686-566BB40FB529}"/>
              </a:ext>
            </a:extLst>
          </p:cNvPr>
          <p:cNvSpPr/>
          <p:nvPr/>
        </p:nvSpPr>
        <p:spPr>
          <a:xfrm>
            <a:off x="3875714" y="2684476"/>
            <a:ext cx="2122415" cy="11576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AABAA3B-D2FC-4663-A96B-2A2EB920484A}"/>
              </a:ext>
            </a:extLst>
          </p:cNvPr>
          <p:cNvSpPr/>
          <p:nvPr/>
        </p:nvSpPr>
        <p:spPr>
          <a:xfrm>
            <a:off x="5998129" y="2684475"/>
            <a:ext cx="2122415" cy="115768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a:extLst>
              <a:ext uri="{FF2B5EF4-FFF2-40B4-BE49-F238E27FC236}">
                <a16:creationId xmlns:a16="http://schemas.microsoft.com/office/drawing/2014/main" id="{D5650F3E-2D9B-4CC1-BDC9-65B0E6756D46}"/>
              </a:ext>
            </a:extLst>
          </p:cNvPr>
          <p:cNvCxnSpPr/>
          <p:nvPr/>
        </p:nvCxnSpPr>
        <p:spPr>
          <a:xfrm>
            <a:off x="1635853" y="4026716"/>
            <a:ext cx="424483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7997070-043C-4BA4-A759-357FF9921208}"/>
              </a:ext>
            </a:extLst>
          </p:cNvPr>
          <p:cNvSpPr txBox="1"/>
          <p:nvPr/>
        </p:nvSpPr>
        <p:spPr>
          <a:xfrm>
            <a:off x="3527571" y="4194497"/>
            <a:ext cx="2353112" cy="369332"/>
          </a:xfrm>
          <a:prstGeom prst="rect">
            <a:avLst/>
          </a:prstGeom>
          <a:noFill/>
        </p:spPr>
        <p:txBody>
          <a:bodyPr wrap="square" rtlCol="0">
            <a:spAutoFit/>
          </a:bodyPr>
          <a:lstStyle/>
          <a:p>
            <a:r>
              <a:rPr lang="en-GB" dirty="0"/>
              <a:t>90</a:t>
            </a:r>
          </a:p>
        </p:txBody>
      </p:sp>
    </p:spTree>
    <p:extLst>
      <p:ext uri="{BB962C8B-B14F-4D97-AF65-F5344CB8AC3E}">
        <p14:creationId xmlns:p14="http://schemas.microsoft.com/office/powerpoint/2010/main" val="133266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23558"/>
            <a:ext cx="10515600" cy="1039641"/>
          </a:xfrm>
        </p:spPr>
        <p:txBody>
          <a:bodyPr/>
          <a:lstStyle/>
          <a:p>
            <a:pPr marL="0" indent="0">
              <a:buNone/>
            </a:pPr>
            <a:r>
              <a:rPr lang="en-GB" dirty="0">
                <a:latin typeface="Comic Sans MS" panose="030F0702030302020204" pitchFamily="66" charset="0"/>
              </a:rPr>
              <a:t>Mum is 28 years older than Will. Mum is 4 years younger than Dad. Their total ages is 84 years.</a:t>
            </a:r>
          </a:p>
        </p:txBody>
      </p:sp>
      <p:sp>
        <p:nvSpPr>
          <p:cNvPr id="4" name="Rectangle 3"/>
          <p:cNvSpPr/>
          <p:nvPr/>
        </p:nvSpPr>
        <p:spPr>
          <a:xfrm>
            <a:off x="3854548" y="2469567"/>
            <a:ext cx="3685736" cy="71745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3854548" y="3491075"/>
            <a:ext cx="1139483" cy="71745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854548" y="4522218"/>
            <a:ext cx="4206240" cy="71745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471447" y="2597460"/>
            <a:ext cx="1743020" cy="461665"/>
          </a:xfrm>
          <a:prstGeom prst="rect">
            <a:avLst/>
          </a:prstGeom>
          <a:noFill/>
        </p:spPr>
        <p:txBody>
          <a:bodyPr wrap="square" rtlCol="0">
            <a:spAutoFit/>
          </a:bodyPr>
          <a:lstStyle/>
          <a:p>
            <a:r>
              <a:rPr lang="en-GB" sz="2400" i="1" dirty="0">
                <a:solidFill>
                  <a:srgbClr val="FF0000"/>
                </a:solidFill>
                <a:latin typeface="Comic Sans MS" panose="030F0702030302020204" pitchFamily="66" charset="0"/>
              </a:rPr>
              <a:t>Mum’s age</a:t>
            </a:r>
          </a:p>
        </p:txBody>
      </p:sp>
      <p:sp>
        <p:nvSpPr>
          <p:cNvPr id="9" name="TextBox 8"/>
          <p:cNvSpPr txBox="1"/>
          <p:nvPr/>
        </p:nvSpPr>
        <p:spPr>
          <a:xfrm>
            <a:off x="1471447" y="3618968"/>
            <a:ext cx="1743020" cy="461665"/>
          </a:xfrm>
          <a:prstGeom prst="rect">
            <a:avLst/>
          </a:prstGeom>
          <a:noFill/>
        </p:spPr>
        <p:txBody>
          <a:bodyPr wrap="square" rtlCol="0">
            <a:spAutoFit/>
          </a:bodyPr>
          <a:lstStyle/>
          <a:p>
            <a:r>
              <a:rPr lang="en-GB" sz="2400" i="1" dirty="0">
                <a:solidFill>
                  <a:srgbClr val="FF0000"/>
                </a:solidFill>
                <a:latin typeface="Comic Sans MS" panose="030F0702030302020204" pitchFamily="66" charset="0"/>
              </a:rPr>
              <a:t>Will’s age</a:t>
            </a:r>
          </a:p>
        </p:txBody>
      </p:sp>
      <p:sp>
        <p:nvSpPr>
          <p:cNvPr id="10" name="TextBox 9"/>
          <p:cNvSpPr txBox="1"/>
          <p:nvPr/>
        </p:nvSpPr>
        <p:spPr>
          <a:xfrm>
            <a:off x="1471447" y="4650111"/>
            <a:ext cx="1743020" cy="461665"/>
          </a:xfrm>
          <a:prstGeom prst="rect">
            <a:avLst/>
          </a:prstGeom>
          <a:noFill/>
        </p:spPr>
        <p:txBody>
          <a:bodyPr wrap="square" rtlCol="0">
            <a:spAutoFit/>
          </a:bodyPr>
          <a:lstStyle/>
          <a:p>
            <a:r>
              <a:rPr lang="en-GB" sz="2400" i="1" dirty="0">
                <a:solidFill>
                  <a:srgbClr val="FF0000"/>
                </a:solidFill>
                <a:latin typeface="Comic Sans MS" panose="030F0702030302020204" pitchFamily="66" charset="0"/>
              </a:rPr>
              <a:t>Dad’s age</a:t>
            </a:r>
          </a:p>
        </p:txBody>
      </p:sp>
      <p:sp>
        <p:nvSpPr>
          <p:cNvPr id="11" name="Rectangle 10"/>
          <p:cNvSpPr/>
          <p:nvPr/>
        </p:nvSpPr>
        <p:spPr>
          <a:xfrm>
            <a:off x="3854546" y="2469567"/>
            <a:ext cx="1139483" cy="71745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3854546" y="4522218"/>
            <a:ext cx="1139483" cy="71745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Brace 12"/>
          <p:cNvSpPr/>
          <p:nvPr/>
        </p:nvSpPr>
        <p:spPr>
          <a:xfrm>
            <a:off x="9402112" y="2466968"/>
            <a:ext cx="713014" cy="2772703"/>
          </a:xfrm>
          <a:prstGeom prst="rightBrace">
            <a:avLst>
              <a:gd name="adj1" fmla="val 80755"/>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4" name="Straight Connector 13"/>
          <p:cNvCxnSpPr/>
          <p:nvPr/>
        </p:nvCxnSpPr>
        <p:spPr>
          <a:xfrm>
            <a:off x="7540282" y="2264110"/>
            <a:ext cx="2" cy="317138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5" name="Right Brace 14"/>
          <p:cNvSpPr/>
          <p:nvPr/>
        </p:nvSpPr>
        <p:spPr>
          <a:xfrm rot="16200000">
            <a:off x="6166594" y="900059"/>
            <a:ext cx="223043" cy="2524333"/>
          </a:xfrm>
          <a:prstGeom prst="rightBrace">
            <a:avLst>
              <a:gd name="adj1" fmla="val 80755"/>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Right Brace 15"/>
          <p:cNvSpPr/>
          <p:nvPr/>
        </p:nvSpPr>
        <p:spPr>
          <a:xfrm rot="16200000" flipH="1">
            <a:off x="7683951" y="5424172"/>
            <a:ext cx="247649" cy="506030"/>
          </a:xfrm>
          <a:prstGeom prst="rightBrace">
            <a:avLst>
              <a:gd name="adj1" fmla="val 80755"/>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TextBox 16"/>
          <p:cNvSpPr txBox="1"/>
          <p:nvPr/>
        </p:nvSpPr>
        <p:spPr>
          <a:xfrm>
            <a:off x="7554760" y="6025125"/>
            <a:ext cx="487137" cy="584775"/>
          </a:xfrm>
          <a:prstGeom prst="rect">
            <a:avLst/>
          </a:prstGeom>
          <a:noFill/>
        </p:spPr>
        <p:txBody>
          <a:bodyPr wrap="square" rtlCol="0">
            <a:spAutoFit/>
          </a:bodyPr>
          <a:lstStyle/>
          <a:p>
            <a:r>
              <a:rPr lang="en-GB" sz="3200" b="1" i="1" dirty="0">
                <a:solidFill>
                  <a:srgbClr val="FF0000"/>
                </a:solidFill>
                <a:latin typeface="Comic Sans MS" panose="030F0702030302020204" pitchFamily="66" charset="0"/>
              </a:rPr>
              <a:t>4</a:t>
            </a:r>
          </a:p>
        </p:txBody>
      </p:sp>
      <p:sp>
        <p:nvSpPr>
          <p:cNvPr id="18" name="TextBox 17"/>
          <p:cNvSpPr txBox="1"/>
          <p:nvPr/>
        </p:nvSpPr>
        <p:spPr>
          <a:xfrm>
            <a:off x="5957668" y="1363199"/>
            <a:ext cx="696350" cy="584775"/>
          </a:xfrm>
          <a:prstGeom prst="rect">
            <a:avLst/>
          </a:prstGeom>
          <a:noFill/>
        </p:spPr>
        <p:txBody>
          <a:bodyPr wrap="square" rtlCol="0">
            <a:spAutoFit/>
          </a:bodyPr>
          <a:lstStyle/>
          <a:p>
            <a:r>
              <a:rPr lang="en-GB" sz="3200" b="1" i="1" dirty="0">
                <a:solidFill>
                  <a:srgbClr val="FF0000"/>
                </a:solidFill>
                <a:latin typeface="Comic Sans MS" panose="030F0702030302020204" pitchFamily="66" charset="0"/>
              </a:rPr>
              <a:t>28</a:t>
            </a:r>
          </a:p>
        </p:txBody>
      </p:sp>
      <p:sp>
        <p:nvSpPr>
          <p:cNvPr id="19" name="TextBox 18"/>
          <p:cNvSpPr txBox="1"/>
          <p:nvPr/>
        </p:nvSpPr>
        <p:spPr>
          <a:xfrm>
            <a:off x="10321534" y="3618968"/>
            <a:ext cx="735672" cy="584775"/>
          </a:xfrm>
          <a:prstGeom prst="rect">
            <a:avLst/>
          </a:prstGeom>
          <a:noFill/>
        </p:spPr>
        <p:txBody>
          <a:bodyPr wrap="square" rtlCol="0">
            <a:spAutoFit/>
          </a:bodyPr>
          <a:lstStyle/>
          <a:p>
            <a:r>
              <a:rPr lang="en-GB" sz="3200" b="1" i="1" dirty="0">
                <a:solidFill>
                  <a:srgbClr val="FF0000"/>
                </a:solidFill>
                <a:latin typeface="Comic Sans MS" panose="030F0702030302020204" pitchFamily="66" charset="0"/>
              </a:rPr>
              <a:t>84</a:t>
            </a:r>
          </a:p>
        </p:txBody>
      </p:sp>
      <p:cxnSp>
        <p:nvCxnSpPr>
          <p:cNvPr id="20" name="Straight Connector 19"/>
          <p:cNvCxnSpPr/>
          <p:nvPr/>
        </p:nvCxnSpPr>
        <p:spPr>
          <a:xfrm>
            <a:off x="3854546" y="2164556"/>
            <a:ext cx="0" cy="3490927"/>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124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1000"/>
                                        <p:tgtEl>
                                          <p:spTgt spid="4"/>
                                        </p:tgtEl>
                                      </p:cBhvr>
                                    </p:animEffect>
                                  </p:childTnLst>
                                </p:cTn>
                              </p:par>
                            </p:childTnLst>
                          </p:cTn>
                        </p:par>
                        <p:par>
                          <p:cTn id="24" fill="hold">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1000"/>
                                        <p:tgtEl>
                                          <p:spTgt spid="15"/>
                                        </p:tgtEl>
                                      </p:cBhvr>
                                    </p:animEffect>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10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up)">
                                      <p:cBhvr>
                                        <p:cTn id="40" dur="1000"/>
                                        <p:tgtEl>
                                          <p:spTgt spid="14"/>
                                        </p:tgtEl>
                                      </p:cBhvr>
                                    </p:animEffect>
                                  </p:childTnLst>
                                </p:cTn>
                              </p:par>
                            </p:childTnLst>
                          </p:cTn>
                        </p:par>
                        <p:par>
                          <p:cTn id="41" fill="hold">
                            <p:stCondLst>
                              <p:cond delay="1000"/>
                            </p:stCondLst>
                            <p:childTnLst>
                              <p:par>
                                <p:cTn id="42" presetID="1" presetClass="entr" presetSubtype="0"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par>
                          <p:cTn id="44" fill="hold">
                            <p:stCondLst>
                              <p:cond delay="1000"/>
                            </p:stCondLst>
                            <p:childTnLst>
                              <p:par>
                                <p:cTn id="45" presetID="1" presetClass="entr" presetSubtype="0"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1000"/>
                                        <p:tgtEl>
                                          <p:spTgt spid="13"/>
                                        </p:tgtEl>
                                      </p:cBhvr>
                                    </p:animEffect>
                                  </p:childTnLst>
                                </p:cTn>
                              </p:par>
                            </p:childTnLst>
                          </p:cTn>
                        </p:par>
                        <p:par>
                          <p:cTn id="52" fill="hold">
                            <p:stCondLst>
                              <p:cond delay="1000"/>
                            </p:stCondLst>
                            <p:childTnLst>
                              <p:par>
                                <p:cTn id="53" presetID="1" presetClass="entr" presetSubtype="0" fill="hold" grpId="0" nodeType="after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p:bldP spid="9" grpId="0"/>
      <p:bldP spid="10" grpId="0"/>
      <p:bldP spid="11" grpId="0" animBg="1"/>
      <p:bldP spid="12" grpId="0" animBg="1"/>
      <p:bldP spid="13" grpId="0" animBg="1"/>
      <p:bldP spid="15" grpId="0" animBg="1"/>
      <p:bldP spid="16" grpId="0" animBg="1"/>
      <p:bldP spid="17" grpId="0"/>
      <p:bldP spid="18" grpId="0"/>
      <p:bldP spid="1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78F45-7246-42D9-932C-E7017EFB3944}"/>
              </a:ext>
            </a:extLst>
          </p:cNvPr>
          <p:cNvSpPr>
            <a:spLocks noGrp="1"/>
          </p:cNvSpPr>
          <p:nvPr>
            <p:ph type="title"/>
          </p:nvPr>
        </p:nvSpPr>
        <p:spPr>
          <a:xfrm>
            <a:off x="609600" y="371213"/>
            <a:ext cx="10972800" cy="1066800"/>
          </a:xfrm>
        </p:spPr>
        <p:txBody>
          <a:bodyPr/>
          <a:lstStyle/>
          <a:p>
            <a:r>
              <a:rPr lang="en-GB" dirty="0"/>
              <a:t>Supporting your children at home  </a:t>
            </a:r>
          </a:p>
        </p:txBody>
      </p:sp>
      <p:sp>
        <p:nvSpPr>
          <p:cNvPr id="3" name="Content Placeholder 2">
            <a:extLst>
              <a:ext uri="{FF2B5EF4-FFF2-40B4-BE49-F238E27FC236}">
                <a16:creationId xmlns:a16="http://schemas.microsoft.com/office/drawing/2014/main" id="{3FE030CE-72C6-4F97-B889-0B2776597C95}"/>
              </a:ext>
            </a:extLst>
          </p:cNvPr>
          <p:cNvSpPr>
            <a:spLocks noGrp="1"/>
          </p:cNvSpPr>
          <p:nvPr>
            <p:ph idx="1"/>
          </p:nvPr>
        </p:nvSpPr>
        <p:spPr>
          <a:xfrm>
            <a:off x="609600" y="1333850"/>
            <a:ext cx="10972800" cy="5239988"/>
          </a:xfrm>
        </p:spPr>
        <p:txBody>
          <a:bodyPr/>
          <a:lstStyle/>
          <a:p>
            <a:pPr eaLnBrk="1" hangingPunct="1">
              <a:lnSpc>
                <a:spcPct val="150000"/>
              </a:lnSpc>
            </a:pPr>
            <a:r>
              <a:rPr lang="en-GB" altLang="en-US" sz="1600" dirty="0">
                <a:latin typeface="Comic Sans MS" panose="030F0702030302020204" pitchFamily="66" charset="0"/>
              </a:rPr>
              <a:t>To ask children to explain how they have calculated something using a method that suits them. </a:t>
            </a:r>
          </a:p>
          <a:p>
            <a:pPr eaLnBrk="1" hangingPunct="1">
              <a:lnSpc>
                <a:spcPct val="150000"/>
              </a:lnSpc>
            </a:pPr>
            <a:r>
              <a:rPr lang="en-GB" altLang="en-US" sz="1600" dirty="0">
                <a:latin typeface="Comic Sans MS" panose="030F0702030302020204" pitchFamily="66" charset="0"/>
              </a:rPr>
              <a:t>Ensure children are confident with their multiplication facts and are fluent with simple mental calculation. </a:t>
            </a:r>
          </a:p>
          <a:p>
            <a:pPr eaLnBrk="1" hangingPunct="1">
              <a:lnSpc>
                <a:spcPct val="150000"/>
              </a:lnSpc>
            </a:pPr>
            <a:r>
              <a:rPr lang="en-GB" altLang="en-US" sz="1600" dirty="0">
                <a:latin typeface="Comic Sans MS" panose="030F0702030302020204" pitchFamily="66" charset="0"/>
              </a:rPr>
              <a:t>Talk to your child about their learning each day.</a:t>
            </a:r>
          </a:p>
          <a:p>
            <a:pPr eaLnBrk="1" hangingPunct="1">
              <a:lnSpc>
                <a:spcPct val="150000"/>
              </a:lnSpc>
            </a:pPr>
            <a:r>
              <a:rPr lang="en-GB" altLang="en-US" sz="1600" dirty="0">
                <a:latin typeface="Comic Sans MS" panose="030F0702030302020204" pitchFamily="66" charset="0"/>
              </a:rPr>
              <a:t>Discuss numbers you see around you: doors, buses, pictures in books, etc…</a:t>
            </a:r>
          </a:p>
          <a:p>
            <a:pPr eaLnBrk="1" hangingPunct="1">
              <a:lnSpc>
                <a:spcPct val="150000"/>
              </a:lnSpc>
            </a:pPr>
            <a:r>
              <a:rPr lang="en-GB" altLang="en-US" sz="1600" dirty="0">
                <a:latin typeface="Comic Sans MS" panose="030F0702030302020204" pitchFamily="66" charset="0"/>
              </a:rPr>
              <a:t>Encourage children to approach calculations in different ways. Show me a way, and another, and another…</a:t>
            </a:r>
          </a:p>
          <a:p>
            <a:pPr eaLnBrk="1" hangingPunct="1">
              <a:lnSpc>
                <a:spcPct val="150000"/>
              </a:lnSpc>
            </a:pPr>
            <a:r>
              <a:rPr lang="en-GB" altLang="en-US" sz="1600" dirty="0">
                <a:latin typeface="Comic Sans MS" panose="030F0702030302020204" pitchFamily="66" charset="0"/>
              </a:rPr>
              <a:t>Cooking and shopping with your child (use language more/less, share food for division, count food for addition)</a:t>
            </a:r>
          </a:p>
          <a:p>
            <a:pPr eaLnBrk="1" hangingPunct="1">
              <a:lnSpc>
                <a:spcPct val="150000"/>
              </a:lnSpc>
            </a:pPr>
            <a:r>
              <a:rPr lang="en-GB" altLang="en-US" sz="1600" dirty="0">
                <a:latin typeface="Comic Sans MS" panose="030F0702030302020204" pitchFamily="66" charset="0"/>
              </a:rPr>
              <a:t>Play (maths) with your child using board games (snakes and ladders) and online sites (Education City, BBC Bitesize, </a:t>
            </a:r>
            <a:r>
              <a:rPr lang="en-GB" altLang="en-US" sz="1600" dirty="0" err="1">
                <a:latin typeface="Comic Sans MS" panose="030F0702030302020204" pitchFamily="66" charset="0"/>
              </a:rPr>
              <a:t>TopMarks</a:t>
            </a:r>
            <a:r>
              <a:rPr lang="en-GB" altLang="en-US" sz="1600" dirty="0">
                <a:latin typeface="Comic Sans MS" panose="030F0702030302020204" pitchFamily="66" charset="0"/>
              </a:rPr>
              <a:t>). </a:t>
            </a:r>
          </a:p>
          <a:p>
            <a:pPr marL="109537" indent="0">
              <a:buNone/>
            </a:pPr>
            <a:endParaRPr lang="en-GB" dirty="0"/>
          </a:p>
        </p:txBody>
      </p:sp>
    </p:spTree>
    <p:extLst>
      <p:ext uri="{BB962C8B-B14F-4D97-AF65-F5344CB8AC3E}">
        <p14:creationId xmlns:p14="http://schemas.microsoft.com/office/powerpoint/2010/main" val="3490300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0106B-54E8-4CE4-A34C-4D9061FA850F}"/>
              </a:ext>
            </a:extLst>
          </p:cNvPr>
          <p:cNvSpPr>
            <a:spLocks noGrp="1"/>
          </p:cNvSpPr>
          <p:nvPr>
            <p:ph type="title"/>
          </p:nvPr>
        </p:nvSpPr>
        <p:spPr/>
        <p:txBody>
          <a:bodyPr/>
          <a:lstStyle/>
          <a:p>
            <a:endParaRPr lang="en-GB" dirty="0"/>
          </a:p>
        </p:txBody>
      </p:sp>
      <p:pic>
        <p:nvPicPr>
          <p:cNvPr id="4" name="Picture 3">
            <a:extLst>
              <a:ext uri="{FF2B5EF4-FFF2-40B4-BE49-F238E27FC236}">
                <a16:creationId xmlns:a16="http://schemas.microsoft.com/office/drawing/2014/main" id="{82ECC1D9-FABC-4B16-8FEA-8950031891DC}"/>
              </a:ext>
            </a:extLst>
          </p:cNvPr>
          <p:cNvPicPr>
            <a:picLocks noChangeAspect="1"/>
          </p:cNvPicPr>
          <p:nvPr/>
        </p:nvPicPr>
        <p:blipFill rotWithShape="1">
          <a:blip r:embed="rId2"/>
          <a:srcRect l="32821" t="41346" r="30711" b="28807"/>
          <a:stretch/>
        </p:blipFill>
        <p:spPr>
          <a:xfrm>
            <a:off x="1241571" y="2405542"/>
            <a:ext cx="7910818" cy="3641963"/>
          </a:xfrm>
          <a:prstGeom prst="rect">
            <a:avLst/>
          </a:prstGeom>
        </p:spPr>
      </p:pic>
    </p:spTree>
    <p:extLst>
      <p:ext uri="{BB962C8B-B14F-4D97-AF65-F5344CB8AC3E}">
        <p14:creationId xmlns:p14="http://schemas.microsoft.com/office/powerpoint/2010/main" val="154391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DD21C765-78FF-4119-A473-3904DE8D8602}"/>
              </a:ext>
            </a:extLst>
          </p:cNvPr>
          <p:cNvSpPr>
            <a:spLocks noGrp="1"/>
          </p:cNvSpPr>
          <p:nvPr>
            <p:ph type="title"/>
          </p:nvPr>
        </p:nvSpPr>
        <p:spPr>
          <a:xfrm>
            <a:off x="1919288" y="188914"/>
            <a:ext cx="8229600" cy="1728787"/>
          </a:xfrm>
        </p:spPr>
        <p:txBody>
          <a:bodyPr/>
          <a:lstStyle/>
          <a:p>
            <a:pPr eaLnBrk="1" hangingPunct="1"/>
            <a:r>
              <a:rPr lang="en-GB" altLang="en-US" sz="3600" b="1"/>
              <a:t>Key Differences of the maths curriculum:</a:t>
            </a:r>
          </a:p>
        </p:txBody>
      </p:sp>
      <p:sp>
        <p:nvSpPr>
          <p:cNvPr id="3" name="Content Placeholder 2">
            <a:extLst>
              <a:ext uri="{FF2B5EF4-FFF2-40B4-BE49-F238E27FC236}">
                <a16:creationId xmlns:a16="http://schemas.microsoft.com/office/drawing/2014/main" id="{D79644B2-D83D-4B91-8169-F86C40517361}"/>
              </a:ext>
            </a:extLst>
          </p:cNvPr>
          <p:cNvSpPr>
            <a:spLocks noGrp="1"/>
          </p:cNvSpPr>
          <p:nvPr>
            <p:ph idx="1"/>
          </p:nvPr>
        </p:nvSpPr>
        <p:spPr>
          <a:xfrm>
            <a:off x="1981200" y="1700214"/>
            <a:ext cx="8229600" cy="4395787"/>
          </a:xfrm>
        </p:spPr>
        <p:txBody>
          <a:bodyPr>
            <a:normAutofit lnSpcReduction="10000"/>
          </a:bodyPr>
          <a:lstStyle/>
          <a:p>
            <a:pPr marL="365760" indent="-256032" eaLnBrk="1" fontAlgn="auto" hangingPunct="1">
              <a:spcAft>
                <a:spcPts val="0"/>
              </a:spcAft>
              <a:buClr>
                <a:schemeClr val="accent3"/>
              </a:buClr>
              <a:buFont typeface="Georgia"/>
              <a:buChar char="•"/>
              <a:defRPr/>
            </a:pPr>
            <a:r>
              <a:rPr lang="en-GB" sz="2400" b="1" dirty="0"/>
              <a:t>Five-year-olds are expected to learn to count up to 100</a:t>
            </a:r>
            <a:r>
              <a:rPr lang="en-GB" sz="2400" dirty="0"/>
              <a:t> (compared to 20 under the old curriculum) and learn </a:t>
            </a:r>
            <a:r>
              <a:rPr lang="en-GB" sz="2400" b="1" dirty="0"/>
              <a:t>number bonds to 20</a:t>
            </a:r>
            <a:r>
              <a:rPr lang="en-GB" sz="2400" dirty="0"/>
              <a:t> (was up to 10).</a:t>
            </a:r>
          </a:p>
          <a:p>
            <a:pPr marL="365760" indent="-256032" eaLnBrk="1" fontAlgn="auto" hangingPunct="1">
              <a:spcAft>
                <a:spcPts val="0"/>
              </a:spcAft>
              <a:buClr>
                <a:schemeClr val="accent3"/>
              </a:buClr>
              <a:buFont typeface="Georgia"/>
              <a:buChar char="•"/>
              <a:defRPr/>
            </a:pPr>
            <a:endParaRPr lang="en-GB" sz="2400" dirty="0"/>
          </a:p>
          <a:p>
            <a:pPr marL="365760" indent="-256032" eaLnBrk="1" fontAlgn="auto" hangingPunct="1">
              <a:spcAft>
                <a:spcPts val="0"/>
              </a:spcAft>
              <a:buClr>
                <a:schemeClr val="accent3"/>
              </a:buClr>
              <a:buFont typeface="Georgia"/>
              <a:buChar char="•"/>
              <a:defRPr/>
            </a:pPr>
            <a:r>
              <a:rPr lang="en-GB" sz="2400" b="1" dirty="0"/>
              <a:t>Simple fractions (1/4 and 1/2) are taught from KS1</a:t>
            </a:r>
            <a:r>
              <a:rPr lang="en-GB" sz="2400" dirty="0"/>
              <a:t>, and by the end of primary school, children should be able to convert decimal fractions to simple fractions (e.g. 0.375 = 3/8) and calculate with fractions.</a:t>
            </a:r>
          </a:p>
          <a:p>
            <a:pPr marL="365760" indent="-256032" eaLnBrk="1" fontAlgn="auto" hangingPunct="1">
              <a:spcAft>
                <a:spcPts val="0"/>
              </a:spcAft>
              <a:buClr>
                <a:schemeClr val="accent3"/>
              </a:buClr>
              <a:buFont typeface="Georgia"/>
              <a:buChar char="•"/>
              <a:defRPr/>
            </a:pPr>
            <a:endParaRPr lang="en-GB" sz="2400" dirty="0"/>
          </a:p>
          <a:p>
            <a:pPr marL="365760" indent="-256032" eaLnBrk="1" fontAlgn="auto" hangingPunct="1">
              <a:spcAft>
                <a:spcPts val="0"/>
              </a:spcAft>
              <a:buClr>
                <a:schemeClr val="accent3"/>
              </a:buClr>
              <a:buFont typeface="Georgia"/>
              <a:buChar char="•"/>
              <a:defRPr/>
            </a:pPr>
            <a:r>
              <a:rPr lang="en-GB" sz="2400" dirty="0"/>
              <a:t>By the age of nine, children are expected to know </a:t>
            </a:r>
            <a:r>
              <a:rPr lang="en-GB" sz="2400" b="1" dirty="0"/>
              <a:t>times tables up to 12×12</a:t>
            </a:r>
            <a:r>
              <a:rPr lang="en-GB" sz="2400" dirty="0"/>
              <a:t> (was 10×10 by the end of primary school).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86DA0CF4-7D42-4BEB-969E-55E334D20ECA}"/>
              </a:ext>
            </a:extLst>
          </p:cNvPr>
          <p:cNvSpPr>
            <a:spLocks noGrp="1" noChangeArrowheads="1"/>
          </p:cNvSpPr>
          <p:nvPr>
            <p:ph type="title"/>
          </p:nvPr>
        </p:nvSpPr>
        <p:spPr>
          <a:xfrm>
            <a:off x="1992313" y="476250"/>
            <a:ext cx="8229600" cy="1125538"/>
          </a:xfrm>
        </p:spPr>
        <p:txBody>
          <a:bodyPr/>
          <a:lstStyle/>
          <a:p>
            <a:pPr eaLnBrk="1" hangingPunct="1"/>
            <a:r>
              <a:rPr lang="en-GB" altLang="en-US"/>
              <a:t>Good practice in maths today!</a:t>
            </a:r>
            <a:endParaRPr lang="en-US" altLang="en-US"/>
          </a:p>
        </p:txBody>
      </p:sp>
      <p:sp>
        <p:nvSpPr>
          <p:cNvPr id="9219" name="Rectangle 3">
            <a:extLst>
              <a:ext uri="{FF2B5EF4-FFF2-40B4-BE49-F238E27FC236}">
                <a16:creationId xmlns:a16="http://schemas.microsoft.com/office/drawing/2014/main" id="{181E9431-FC41-4A73-85BD-0ED07AF052D4}"/>
              </a:ext>
            </a:extLst>
          </p:cNvPr>
          <p:cNvSpPr>
            <a:spLocks noGrp="1" noChangeArrowheads="1"/>
          </p:cNvSpPr>
          <p:nvPr>
            <p:ph idx="1"/>
          </p:nvPr>
        </p:nvSpPr>
        <p:spPr>
          <a:xfrm>
            <a:off x="1992314" y="1341439"/>
            <a:ext cx="8135937" cy="4968875"/>
          </a:xfrm>
        </p:spPr>
        <p:txBody>
          <a:bodyPr/>
          <a:lstStyle/>
          <a:p>
            <a:pPr eaLnBrk="1" hangingPunct="1">
              <a:buFont typeface="Wingdings" panose="05000000000000000000" pitchFamily="2" charset="2"/>
              <a:buNone/>
            </a:pPr>
            <a:endParaRPr lang="en-GB" altLang="en-US" sz="1600"/>
          </a:p>
          <a:p>
            <a:pPr eaLnBrk="1" hangingPunct="1"/>
            <a:r>
              <a:rPr lang="en-GB" altLang="en-US" sz="2400" b="1">
                <a:latin typeface="Calibri" panose="020F0502020204030204" pitchFamily="34" charset="0"/>
              </a:rPr>
              <a:t>Mental calculation</a:t>
            </a:r>
            <a:r>
              <a:rPr lang="en-GB" altLang="en-US" sz="2400">
                <a:latin typeface="Calibri" panose="020F0502020204030204" pitchFamily="34" charset="0"/>
              </a:rPr>
              <a:t> skills are vital.</a:t>
            </a:r>
          </a:p>
          <a:p>
            <a:pPr eaLnBrk="1" hangingPunct="1">
              <a:buFont typeface="Wingdings" panose="05000000000000000000" pitchFamily="2" charset="2"/>
              <a:buNone/>
            </a:pPr>
            <a:endParaRPr lang="en-GB" altLang="en-US" sz="2400">
              <a:latin typeface="Calibri" panose="020F0502020204030204" pitchFamily="34" charset="0"/>
            </a:endParaRPr>
          </a:p>
          <a:p>
            <a:pPr eaLnBrk="1" hangingPunct="1"/>
            <a:r>
              <a:rPr lang="en-GB" altLang="en-US" sz="2400">
                <a:latin typeface="Calibri" panose="020F0502020204030204" pitchFamily="34" charset="0"/>
              </a:rPr>
              <a:t>Children need the ability to </a:t>
            </a:r>
            <a:r>
              <a:rPr lang="en-GB" altLang="en-US" sz="2400" b="1">
                <a:latin typeface="Calibri" panose="020F0502020204030204" pitchFamily="34" charset="0"/>
              </a:rPr>
              <a:t>estimate</a:t>
            </a:r>
            <a:r>
              <a:rPr lang="en-GB" altLang="en-US" sz="2400">
                <a:latin typeface="Calibri" panose="020F0502020204030204" pitchFamily="34" charset="0"/>
              </a:rPr>
              <a:t>.</a:t>
            </a:r>
          </a:p>
          <a:p>
            <a:pPr eaLnBrk="1" hangingPunct="1">
              <a:buFont typeface="Wingdings" panose="05000000000000000000" pitchFamily="2" charset="2"/>
              <a:buNone/>
            </a:pPr>
            <a:endParaRPr lang="en-GB" altLang="en-US" sz="2400">
              <a:latin typeface="Calibri" panose="020F0502020204030204" pitchFamily="34" charset="0"/>
            </a:endParaRPr>
          </a:p>
          <a:p>
            <a:pPr eaLnBrk="1" hangingPunct="1">
              <a:buFont typeface="Wingdings" panose="05000000000000000000" pitchFamily="2" charset="2"/>
              <a:buNone/>
            </a:pPr>
            <a:r>
              <a:rPr lang="en-GB" altLang="en-US" sz="2400">
                <a:latin typeface="Calibri" panose="020F0502020204030204" pitchFamily="34" charset="0"/>
              </a:rPr>
              <a:t>    </a:t>
            </a:r>
            <a:r>
              <a:rPr lang="en-GB" altLang="en-US" sz="2000">
                <a:latin typeface="Calibri" panose="020F0502020204030204" pitchFamily="34" charset="0"/>
              </a:rPr>
              <a:t>e.g. If I have 18 sweets in one bag</a:t>
            </a:r>
            <a:br>
              <a:rPr lang="en-GB" altLang="en-US" sz="2000">
                <a:latin typeface="Calibri" panose="020F0502020204030204" pitchFamily="34" charset="0"/>
              </a:rPr>
            </a:br>
            <a:r>
              <a:rPr lang="en-GB" altLang="en-US" sz="2000">
                <a:latin typeface="Calibri" panose="020F0502020204030204" pitchFamily="34" charset="0"/>
              </a:rPr>
              <a:t> and 33 sweets in another bag, </a:t>
            </a:r>
            <a:br>
              <a:rPr lang="en-GB" altLang="en-US" sz="2000">
                <a:latin typeface="Calibri" panose="020F0502020204030204" pitchFamily="34" charset="0"/>
              </a:rPr>
            </a:br>
            <a:r>
              <a:rPr lang="en-GB" altLang="en-US" sz="2000">
                <a:latin typeface="Calibri" panose="020F0502020204030204" pitchFamily="34" charset="0"/>
              </a:rPr>
              <a:t>how many do I have altogether. </a:t>
            </a:r>
          </a:p>
          <a:p>
            <a:pPr eaLnBrk="1" hangingPunct="1">
              <a:buFont typeface="Wingdings" panose="05000000000000000000" pitchFamily="2" charset="2"/>
              <a:buNone/>
            </a:pPr>
            <a:r>
              <a:rPr lang="en-GB" altLang="en-US" sz="2000">
                <a:latin typeface="Calibri" panose="020F0502020204030204" pitchFamily="34" charset="0"/>
              </a:rPr>
              <a:t>   </a:t>
            </a:r>
          </a:p>
          <a:p>
            <a:pPr eaLnBrk="1" hangingPunct="1"/>
            <a:r>
              <a:rPr lang="en-GB" altLang="en-US" sz="2000">
                <a:latin typeface="Calibri" panose="020F0502020204030204" pitchFamily="34" charset="0"/>
              </a:rPr>
              <a:t>   </a:t>
            </a:r>
            <a:r>
              <a:rPr lang="en-GB" altLang="en-US" sz="2400">
                <a:latin typeface="Calibri" panose="020F0502020204030204" pitchFamily="34" charset="0"/>
              </a:rPr>
              <a:t>Children can estimate by adding 20 and 30 and know that roughly the answer should be around 50. </a:t>
            </a:r>
          </a:p>
          <a:p>
            <a:pPr eaLnBrk="1" hangingPunct="1"/>
            <a:endParaRPr lang="en-US" altLang="en-US" sz="2400"/>
          </a:p>
        </p:txBody>
      </p:sp>
      <p:pic>
        <p:nvPicPr>
          <p:cNvPr id="9220" name="Picture 9" descr="MCj02900870000[1]">
            <a:extLst>
              <a:ext uri="{FF2B5EF4-FFF2-40B4-BE49-F238E27FC236}">
                <a16:creationId xmlns:a16="http://schemas.microsoft.com/office/drawing/2014/main" id="{70371A7C-5C48-41C9-ACAD-D96813D0C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501" y="2781300"/>
            <a:ext cx="1236663"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10" descr="MCj02900870000[1]">
            <a:extLst>
              <a:ext uri="{FF2B5EF4-FFF2-40B4-BE49-F238E27FC236}">
                <a16:creationId xmlns:a16="http://schemas.microsoft.com/office/drawing/2014/main" id="{35E94113-DDFC-49C6-A480-CC6D9EA0A0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9463" y="2852738"/>
            <a:ext cx="1238250"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a:extLst>
              <a:ext uri="{FF2B5EF4-FFF2-40B4-BE49-F238E27FC236}">
                <a16:creationId xmlns:a16="http://schemas.microsoft.com/office/drawing/2014/main" id="{7C17ABD8-6C20-49A3-A1E0-547CABC25166}"/>
              </a:ext>
            </a:extLst>
          </p:cNvPr>
          <p:cNvSpPr>
            <a:spLocks noGrp="1" noChangeArrowheads="1"/>
          </p:cNvSpPr>
          <p:nvPr>
            <p:ph type="title"/>
          </p:nvPr>
        </p:nvSpPr>
        <p:spPr>
          <a:xfrm>
            <a:off x="1992313" y="476250"/>
            <a:ext cx="8229600" cy="1125538"/>
          </a:xfrm>
        </p:spPr>
        <p:txBody>
          <a:bodyPr/>
          <a:lstStyle/>
          <a:p>
            <a:pPr eaLnBrk="1" hangingPunct="1"/>
            <a:r>
              <a:rPr lang="en-US" altLang="en-US"/>
              <a:t>Good practice in mathematics</a:t>
            </a:r>
          </a:p>
        </p:txBody>
      </p:sp>
      <p:sp>
        <p:nvSpPr>
          <p:cNvPr id="10243" name="Rectangle 2">
            <a:extLst>
              <a:ext uri="{FF2B5EF4-FFF2-40B4-BE49-F238E27FC236}">
                <a16:creationId xmlns:a16="http://schemas.microsoft.com/office/drawing/2014/main" id="{EBDA6B95-2C74-45C6-9968-755B0BCF7DF4}"/>
              </a:ext>
            </a:extLst>
          </p:cNvPr>
          <p:cNvSpPr>
            <a:spLocks noGrp="1" noChangeArrowheads="1"/>
          </p:cNvSpPr>
          <p:nvPr>
            <p:ph idx="1"/>
          </p:nvPr>
        </p:nvSpPr>
        <p:spPr>
          <a:xfrm>
            <a:off x="1992313" y="1196976"/>
            <a:ext cx="8424862" cy="5184775"/>
          </a:xfrm>
        </p:spPr>
        <p:txBody>
          <a:bodyPr/>
          <a:lstStyle/>
          <a:p>
            <a:pPr eaLnBrk="1" hangingPunct="1">
              <a:lnSpc>
                <a:spcPct val="80000"/>
              </a:lnSpc>
              <a:buFont typeface="Wingdings" panose="05000000000000000000" pitchFamily="2" charset="2"/>
              <a:buNone/>
            </a:pPr>
            <a:endParaRPr lang="en-GB" altLang="en-US" sz="1600"/>
          </a:p>
          <a:p>
            <a:pPr eaLnBrk="1" hangingPunct="1">
              <a:lnSpc>
                <a:spcPct val="80000"/>
              </a:lnSpc>
              <a:buFont typeface="Wingdings" panose="05000000000000000000" pitchFamily="2" charset="2"/>
              <a:buNone/>
            </a:pPr>
            <a:endParaRPr lang="en-GB" altLang="en-US" sz="1400">
              <a:latin typeface="Calibri" panose="020F0502020204030204" pitchFamily="34" charset="0"/>
            </a:endParaRPr>
          </a:p>
          <a:p>
            <a:pPr eaLnBrk="1" hangingPunct="1">
              <a:lnSpc>
                <a:spcPct val="80000"/>
              </a:lnSpc>
            </a:pPr>
            <a:r>
              <a:rPr lang="en-GB" altLang="en-US" sz="2400">
                <a:latin typeface="Calibri" panose="020F0502020204030204" pitchFamily="34" charset="0"/>
              </a:rPr>
              <a:t>All children need to learn maths in a </a:t>
            </a:r>
            <a:r>
              <a:rPr lang="en-GB" altLang="en-US" sz="2400" b="1">
                <a:latin typeface="Calibri" panose="020F0502020204030204" pitchFamily="34" charset="0"/>
              </a:rPr>
              <a:t>real life context.</a:t>
            </a:r>
          </a:p>
          <a:p>
            <a:pPr eaLnBrk="1" hangingPunct="1">
              <a:lnSpc>
                <a:spcPct val="80000"/>
              </a:lnSpc>
              <a:buFont typeface="Wingdings" panose="05000000000000000000" pitchFamily="2" charset="2"/>
              <a:buNone/>
            </a:pPr>
            <a:r>
              <a:rPr lang="en-GB" altLang="en-US" sz="2400">
                <a:latin typeface="Calibri" panose="020F0502020204030204" pitchFamily="34" charset="0"/>
              </a:rPr>
              <a:t>   </a:t>
            </a:r>
          </a:p>
          <a:p>
            <a:pPr eaLnBrk="1" hangingPunct="1">
              <a:lnSpc>
                <a:spcPct val="80000"/>
              </a:lnSpc>
              <a:buFont typeface="Wingdings" panose="05000000000000000000" pitchFamily="2" charset="2"/>
              <a:buNone/>
            </a:pPr>
            <a:r>
              <a:rPr lang="en-GB" altLang="en-US" sz="2000">
                <a:latin typeface="Calibri" panose="020F0502020204030204" pitchFamily="34" charset="0"/>
              </a:rPr>
              <a:t>As well as knowing 7x7=49. Children need to be able to do the following:    </a:t>
            </a:r>
          </a:p>
          <a:p>
            <a:pPr eaLnBrk="1" hangingPunct="1">
              <a:lnSpc>
                <a:spcPct val="80000"/>
              </a:lnSpc>
              <a:buFont typeface="Wingdings" panose="05000000000000000000" pitchFamily="2" charset="2"/>
              <a:buNone/>
            </a:pPr>
            <a:r>
              <a:rPr lang="en-GB" altLang="en-US" sz="2000">
                <a:latin typeface="Calibri" panose="020F0502020204030204" pitchFamily="34" charset="0"/>
              </a:rPr>
              <a:t>    There are 7 fields, each field has </a:t>
            </a:r>
            <a:br>
              <a:rPr lang="en-GB" altLang="en-US" sz="2000">
                <a:latin typeface="Calibri" panose="020F0502020204030204" pitchFamily="34" charset="0"/>
              </a:rPr>
            </a:br>
            <a:r>
              <a:rPr lang="en-GB" altLang="en-US" sz="2000">
                <a:latin typeface="Calibri" panose="020F0502020204030204" pitchFamily="34" charset="0"/>
              </a:rPr>
              <a:t>7 sheep in them. How many sheep </a:t>
            </a:r>
            <a:br>
              <a:rPr lang="en-GB" altLang="en-US" sz="2000">
                <a:latin typeface="Calibri" panose="020F0502020204030204" pitchFamily="34" charset="0"/>
              </a:rPr>
            </a:br>
            <a:r>
              <a:rPr lang="en-GB" altLang="en-US" sz="2000">
                <a:latin typeface="Calibri" panose="020F0502020204030204" pitchFamily="34" charset="0"/>
              </a:rPr>
              <a:t>are there in total?</a:t>
            </a:r>
            <a:r>
              <a:rPr lang="en-GB" altLang="en-US" sz="2400">
                <a:latin typeface="Calibri" panose="020F0502020204030204" pitchFamily="34" charset="0"/>
              </a:rPr>
              <a:t> </a:t>
            </a:r>
            <a:br>
              <a:rPr lang="en-GB" altLang="en-US" sz="2400">
                <a:latin typeface="Calibri" panose="020F0502020204030204" pitchFamily="34" charset="0"/>
              </a:rPr>
            </a:br>
            <a:endParaRPr lang="en-GB" altLang="en-US" sz="2400">
              <a:latin typeface="Calibri" panose="020F0502020204030204" pitchFamily="34" charset="0"/>
            </a:endParaRPr>
          </a:p>
          <a:p>
            <a:pPr eaLnBrk="1" hangingPunct="1">
              <a:lnSpc>
                <a:spcPct val="80000"/>
              </a:lnSpc>
            </a:pPr>
            <a:r>
              <a:rPr lang="en-GB" altLang="en-US" sz="2400">
                <a:latin typeface="Calibri" panose="020F0502020204030204" pitchFamily="34" charset="0"/>
              </a:rPr>
              <a:t>Children need to be able to </a:t>
            </a:r>
            <a:r>
              <a:rPr lang="en-GB" altLang="en-US" sz="2400" b="1">
                <a:latin typeface="Calibri" panose="020F0502020204030204" pitchFamily="34" charset="0"/>
              </a:rPr>
              <a:t>explain </a:t>
            </a:r>
            <a:r>
              <a:rPr lang="en-GB" altLang="en-US" sz="2400">
                <a:latin typeface="Calibri" panose="020F0502020204030204" pitchFamily="34" charset="0"/>
              </a:rPr>
              <a:t>how they have calculated or solved a problem. </a:t>
            </a:r>
            <a:br>
              <a:rPr lang="en-GB" altLang="en-US" sz="2400">
                <a:latin typeface="Calibri" panose="020F0502020204030204" pitchFamily="34" charset="0"/>
              </a:rPr>
            </a:br>
            <a:endParaRPr lang="en-GB" altLang="en-US" sz="2400">
              <a:latin typeface="Calibri" panose="020F0502020204030204" pitchFamily="34" charset="0"/>
            </a:endParaRPr>
          </a:p>
          <a:p>
            <a:pPr eaLnBrk="1" hangingPunct="1">
              <a:lnSpc>
                <a:spcPct val="80000"/>
              </a:lnSpc>
            </a:pPr>
            <a:endParaRPr lang="en-GB" altLang="en-US" sz="2400" b="1">
              <a:latin typeface="Calibri" panose="020F0502020204030204" pitchFamily="34" charset="0"/>
            </a:endParaRPr>
          </a:p>
          <a:p>
            <a:pPr eaLnBrk="1" hangingPunct="1">
              <a:lnSpc>
                <a:spcPct val="80000"/>
              </a:lnSpc>
            </a:pPr>
            <a:r>
              <a:rPr lang="en-GB" altLang="en-US" sz="2400">
                <a:latin typeface="Calibri" panose="020F0502020204030204" pitchFamily="34" charset="0"/>
              </a:rPr>
              <a:t>In the new curriculum, </a:t>
            </a:r>
            <a:r>
              <a:rPr lang="en-GB" altLang="en-US" sz="2400" b="1">
                <a:latin typeface="Calibri" panose="020F0502020204030204" pitchFamily="34" charset="0"/>
              </a:rPr>
              <a:t>written calculations</a:t>
            </a:r>
            <a:r>
              <a:rPr lang="en-GB" altLang="en-US" sz="2400">
                <a:latin typeface="Calibri" panose="020F0502020204030204" pitchFamily="34" charset="0"/>
              </a:rPr>
              <a:t> are taught at an earlier age. The mental methods are essential for supporting pupils understanding of these written calculations.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CEA8412B-6385-47AF-A8BA-D5329B21C3BA}"/>
              </a:ext>
            </a:extLst>
          </p:cNvPr>
          <p:cNvSpPr>
            <a:spLocks noGrp="1"/>
          </p:cNvSpPr>
          <p:nvPr>
            <p:ph type="title"/>
          </p:nvPr>
        </p:nvSpPr>
        <p:spPr/>
        <p:txBody>
          <a:bodyPr/>
          <a:lstStyle/>
          <a:p>
            <a:pPr eaLnBrk="1" hangingPunct="1"/>
            <a:r>
              <a:rPr lang="en-GB" altLang="en-US"/>
              <a:t>Good practice in mathematics</a:t>
            </a:r>
          </a:p>
        </p:txBody>
      </p:sp>
      <p:sp>
        <p:nvSpPr>
          <p:cNvPr id="11267" name="Content Placeholder 2">
            <a:extLst>
              <a:ext uri="{FF2B5EF4-FFF2-40B4-BE49-F238E27FC236}">
                <a16:creationId xmlns:a16="http://schemas.microsoft.com/office/drawing/2014/main" id="{5B3F5133-5A44-4EB1-B0B1-82C65EDC0673}"/>
              </a:ext>
            </a:extLst>
          </p:cNvPr>
          <p:cNvSpPr>
            <a:spLocks noGrp="1"/>
          </p:cNvSpPr>
          <p:nvPr>
            <p:ph idx="1"/>
          </p:nvPr>
        </p:nvSpPr>
        <p:spPr/>
        <p:txBody>
          <a:bodyPr/>
          <a:lstStyle/>
          <a:p>
            <a:pPr eaLnBrk="1" hangingPunct="1"/>
            <a:r>
              <a:rPr lang="en-GB" altLang="en-US">
                <a:latin typeface="Calibri" panose="020F0502020204030204" pitchFamily="34" charset="0"/>
              </a:rPr>
              <a:t>Connections are made between mathematics topic areas, other subjects and between objectives.</a:t>
            </a:r>
          </a:p>
          <a:p>
            <a:pPr eaLnBrk="1" hangingPunct="1"/>
            <a:endParaRPr lang="en-GB" altLang="en-US">
              <a:latin typeface="Calibri" panose="020F0502020204030204" pitchFamily="34" charset="0"/>
            </a:endParaRPr>
          </a:p>
          <a:p>
            <a:pPr eaLnBrk="1" hangingPunct="1"/>
            <a:r>
              <a:rPr lang="en-GB" altLang="en-US">
                <a:latin typeface="Calibri" panose="020F0502020204030204" pitchFamily="34" charset="0"/>
              </a:rPr>
              <a:t>Children are taught to reason mathematically so that they able to consider if their answers are plausible. </a:t>
            </a:r>
          </a:p>
          <a:p>
            <a:pPr eaLnBrk="1" hangingPunct="1"/>
            <a:endParaRPr lang="en-GB" altLang="en-US">
              <a:latin typeface="Calibri" panose="020F0502020204030204" pitchFamily="34" charset="0"/>
            </a:endParaRPr>
          </a:p>
          <a:p>
            <a:pPr eaLnBrk="1" hangingPunct="1">
              <a:buFont typeface="Georgia" panose="02040502050405020303" pitchFamily="18" charset="0"/>
              <a:buNone/>
            </a:pPr>
            <a:r>
              <a:rPr lang="en-GB" altLang="en-US">
                <a:latin typeface="Calibri" panose="020F0502020204030204" pitchFamily="34" charset="0"/>
              </a:rPr>
              <a:t>Children are taught to consider the most effective calculation method and approach to calcualtions.</a:t>
            </a:r>
          </a:p>
          <a:p>
            <a:pPr eaLnBrk="1" hangingPunct="1"/>
            <a:endParaRPr lang="en-GB" altLang="en-US">
              <a:latin typeface="Calibri" panose="020F0502020204030204" pitchFamily="34" charset="0"/>
            </a:endParaRPr>
          </a:p>
          <a:p>
            <a:pPr eaLnBrk="1" hangingPunct="1"/>
            <a:endParaRPr lang="en-GB" altLang="en-US">
              <a:latin typeface="Calibri" panose="020F0502020204030204" pitchFamily="34" charset="0"/>
            </a:endParaRPr>
          </a:p>
          <a:p>
            <a:pPr eaLnBrk="1" hangingPunct="1"/>
            <a:endParaRPr lang="en-GB" altLang="en-US">
              <a:latin typeface="Calibri" panose="020F0502020204030204" pitchFamily="34" charset="0"/>
            </a:endParaRPr>
          </a:p>
          <a:p>
            <a:pPr eaLnBrk="1" hangingPunct="1"/>
            <a:endParaRPr lang="en-GB" altLang="en-US">
              <a:latin typeface="Calibri" panose="020F0502020204030204" pitchFamily="34" charset="0"/>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1981</Words>
  <Application>Microsoft Office PowerPoint</Application>
  <PresentationFormat>Widescreen</PresentationFormat>
  <Paragraphs>173</Paragraphs>
  <Slides>46</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Calibri</vt:lpstr>
      <vt:lpstr>Comic Sans MS</vt:lpstr>
      <vt:lpstr>Georgia</vt:lpstr>
      <vt:lpstr>Trebuchet MS</vt:lpstr>
      <vt:lpstr>Wingdings</vt:lpstr>
      <vt:lpstr>Wingdings 2</vt:lpstr>
      <vt:lpstr>Urban</vt:lpstr>
      <vt:lpstr>Parent Maths Workshop</vt:lpstr>
      <vt:lpstr>Aims of the Workshop</vt:lpstr>
      <vt:lpstr>PowerPoint Presentation</vt:lpstr>
      <vt:lpstr>PowerPoint Presentation</vt:lpstr>
      <vt:lpstr>PowerPoint Presentation</vt:lpstr>
      <vt:lpstr>Key Differences of the maths curriculum:</vt:lpstr>
      <vt:lpstr>Good practice in maths today!</vt:lpstr>
      <vt:lpstr>Good practice in mathematics</vt:lpstr>
      <vt:lpstr>Good practice in mathematics</vt:lpstr>
      <vt:lpstr>PowerPoint Presentation</vt:lpstr>
      <vt:lpstr>PowerPoint Presentation</vt:lpstr>
      <vt:lpstr>PowerPoint Presentation</vt:lpstr>
      <vt:lpstr>PowerPoint Presentation</vt:lpstr>
      <vt:lpstr>PowerPoint Presentation</vt:lpstr>
      <vt:lpstr>Multiplication </vt:lpstr>
      <vt:lpstr>Division </vt:lpstr>
      <vt:lpstr>2016 SATs</vt:lpstr>
      <vt:lpstr>2016 SATs</vt:lpstr>
      <vt:lpstr>PowerPoint Presentation</vt:lpstr>
      <vt:lpstr>Place value </vt:lpstr>
      <vt:lpstr>Place value  </vt:lpstr>
      <vt:lpstr>PowerPoint Presentation</vt:lpstr>
      <vt:lpstr>PowerPoint Presentation</vt:lpstr>
      <vt:lpstr>How many ways can you make…</vt:lpstr>
      <vt:lpstr>Addition </vt:lpstr>
      <vt:lpstr>PowerPoint Presentation</vt:lpstr>
      <vt:lpstr>PowerPoint Presentation</vt:lpstr>
      <vt:lpstr>PowerPoint Presentation</vt:lpstr>
      <vt:lpstr>Multiplication </vt:lpstr>
      <vt:lpstr>PowerPoint Presentation</vt:lpstr>
      <vt:lpstr>Division </vt:lpstr>
      <vt:lpstr>PowerPoint Presentation</vt:lpstr>
      <vt:lpstr>Fractions </vt:lpstr>
      <vt:lpstr>PowerPoint Presentation</vt:lpstr>
      <vt:lpstr>PowerPoint Presentation</vt:lpstr>
      <vt:lpstr>Multiplying fractions </vt:lpstr>
      <vt:lpstr>PowerPoint Presentation</vt:lpstr>
      <vt:lpstr>Reasoning </vt:lpstr>
      <vt:lpstr>PowerPoint Presentation</vt:lpstr>
      <vt:lpstr>Bar Model </vt:lpstr>
      <vt:lpstr>Bar model – pictorial representation of a problem</vt:lpstr>
      <vt:lpstr>PowerPoint Presentation</vt:lpstr>
      <vt:lpstr>PowerPoint Presentation</vt:lpstr>
      <vt:lpstr>PowerPoint Presentation</vt:lpstr>
      <vt:lpstr>PowerPoint Presentation</vt:lpstr>
      <vt:lpstr>Supporting your children at home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Parent Maths Workshop</dc:title>
  <dc:creator>marc wheeler</dc:creator>
  <cp:lastModifiedBy>marc wheeler</cp:lastModifiedBy>
  <cp:revision>27</cp:revision>
  <dcterms:created xsi:type="dcterms:W3CDTF">2018-09-30T10:35:39Z</dcterms:created>
  <dcterms:modified xsi:type="dcterms:W3CDTF">2020-09-26T08:57:08Z</dcterms:modified>
</cp:coreProperties>
</file>